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0" r:id="rId3"/>
    <p:sldId id="347" r:id="rId4"/>
    <p:sldId id="339" r:id="rId5"/>
    <p:sldId id="336" r:id="rId6"/>
    <p:sldId id="337" r:id="rId7"/>
    <p:sldId id="362" r:id="rId8"/>
    <p:sldId id="258" r:id="rId9"/>
    <p:sldId id="260" r:id="rId10"/>
    <p:sldId id="262" r:id="rId11"/>
    <p:sldId id="263" r:id="rId12"/>
    <p:sldId id="264" r:id="rId13"/>
    <p:sldId id="267" r:id="rId14"/>
    <p:sldId id="268" r:id="rId15"/>
    <p:sldId id="266" r:id="rId16"/>
    <p:sldId id="269" r:id="rId17"/>
    <p:sldId id="270" r:id="rId18"/>
    <p:sldId id="271" r:id="rId19"/>
    <p:sldId id="272" r:id="rId20"/>
    <p:sldId id="273" r:id="rId21"/>
    <p:sldId id="274" r:id="rId22"/>
    <p:sldId id="275" r:id="rId23"/>
    <p:sldId id="276" r:id="rId24"/>
    <p:sldId id="277" r:id="rId25"/>
    <p:sldId id="278" r:id="rId26"/>
    <p:sldId id="279" r:id="rId27"/>
    <p:sldId id="281" r:id="rId28"/>
    <p:sldId id="280" r:id="rId29"/>
    <p:sldId id="282" r:id="rId30"/>
    <p:sldId id="283" r:id="rId31"/>
    <p:sldId id="284" r:id="rId32"/>
    <p:sldId id="315" r:id="rId33"/>
    <p:sldId id="316" r:id="rId34"/>
    <p:sldId id="317" r:id="rId35"/>
    <p:sldId id="310" r:id="rId36"/>
    <p:sldId id="311" r:id="rId37"/>
    <p:sldId id="312" r:id="rId38"/>
    <p:sldId id="313" r:id="rId39"/>
    <p:sldId id="314" r:id="rId40"/>
    <p:sldId id="285" r:id="rId41"/>
    <p:sldId id="353" r:id="rId42"/>
    <p:sldId id="286" r:id="rId43"/>
    <p:sldId id="287" r:id="rId44"/>
    <p:sldId id="288" r:id="rId45"/>
    <p:sldId id="289" r:id="rId46"/>
    <p:sldId id="290" r:id="rId47"/>
    <p:sldId id="291" r:id="rId48"/>
    <p:sldId id="292" r:id="rId49"/>
    <p:sldId id="293" r:id="rId50"/>
    <p:sldId id="351" r:id="rId51"/>
    <p:sldId id="294" r:id="rId52"/>
    <p:sldId id="295" r:id="rId53"/>
    <p:sldId id="296" r:id="rId54"/>
    <p:sldId id="307" r:id="rId55"/>
    <p:sldId id="298" r:id="rId56"/>
    <p:sldId id="297" r:id="rId57"/>
    <p:sldId id="299" r:id="rId58"/>
    <p:sldId id="300" r:id="rId59"/>
    <p:sldId id="355" r:id="rId60"/>
    <p:sldId id="359" r:id="rId61"/>
    <p:sldId id="301" r:id="rId62"/>
    <p:sldId id="302" r:id="rId63"/>
    <p:sldId id="303" r:id="rId64"/>
    <p:sldId id="304" r:id="rId65"/>
    <p:sldId id="305" r:id="rId66"/>
    <p:sldId id="306" r:id="rId67"/>
    <p:sldId id="318" r:id="rId68"/>
    <p:sldId id="319" r:id="rId69"/>
    <p:sldId id="320" r:id="rId70"/>
    <p:sldId id="321" r:id="rId71"/>
    <p:sldId id="322" r:id="rId72"/>
    <p:sldId id="323" r:id="rId73"/>
    <p:sldId id="324" r:id="rId74"/>
    <p:sldId id="363" r:id="rId75"/>
    <p:sldId id="364" r:id="rId76"/>
    <p:sldId id="325" r:id="rId77"/>
    <p:sldId id="326" r:id="rId78"/>
    <p:sldId id="327" r:id="rId79"/>
    <p:sldId id="330" r:id="rId80"/>
    <p:sldId id="331" r:id="rId81"/>
    <p:sldId id="357" r:id="rId82"/>
    <p:sldId id="358" r:id="rId83"/>
    <p:sldId id="360" r:id="rId84"/>
    <p:sldId id="361" r:id="rId85"/>
    <p:sldId id="328" r:id="rId86"/>
    <p:sldId id="329" r:id="rId87"/>
    <p:sldId id="356" r:id="rId88"/>
    <p:sldId id="332" r:id="rId89"/>
    <p:sldId id="334" r:id="rId90"/>
    <p:sldId id="342" r:id="rId91"/>
    <p:sldId id="345" r:id="rId92"/>
    <p:sldId id="354" r:id="rId93"/>
    <p:sldId id="366" r:id="rId94"/>
    <p:sldId id="343" r:id="rId95"/>
    <p:sldId id="348" r:id="rId96"/>
    <p:sldId id="365" r:id="rId97"/>
    <p:sldId id="349" r:id="rId98"/>
  </p:sldIdLst>
  <p:sldSz cx="12192000" cy="6858000"/>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0AE7B603-DFFD-4802-92C0-1FCE630A3B4F}">
          <p14:sldIdLst>
            <p14:sldId id="256"/>
            <p14:sldId id="340"/>
            <p14:sldId id="347"/>
            <p14:sldId id="339"/>
            <p14:sldId id="336"/>
            <p14:sldId id="337"/>
            <p14:sldId id="362"/>
            <p14:sldId id="258"/>
            <p14:sldId id="260"/>
            <p14:sldId id="262"/>
            <p14:sldId id="263"/>
            <p14:sldId id="264"/>
            <p14:sldId id="267"/>
            <p14:sldId id="268"/>
            <p14:sldId id="266"/>
            <p14:sldId id="269"/>
            <p14:sldId id="270"/>
            <p14:sldId id="271"/>
            <p14:sldId id="272"/>
            <p14:sldId id="273"/>
            <p14:sldId id="274"/>
            <p14:sldId id="275"/>
            <p14:sldId id="276"/>
            <p14:sldId id="277"/>
            <p14:sldId id="278"/>
            <p14:sldId id="279"/>
            <p14:sldId id="281"/>
            <p14:sldId id="280"/>
            <p14:sldId id="282"/>
            <p14:sldId id="283"/>
            <p14:sldId id="284"/>
            <p14:sldId id="315"/>
            <p14:sldId id="316"/>
            <p14:sldId id="317"/>
            <p14:sldId id="310"/>
            <p14:sldId id="311"/>
            <p14:sldId id="312"/>
            <p14:sldId id="313"/>
            <p14:sldId id="314"/>
            <p14:sldId id="285"/>
            <p14:sldId id="353"/>
            <p14:sldId id="286"/>
            <p14:sldId id="287"/>
            <p14:sldId id="288"/>
            <p14:sldId id="289"/>
            <p14:sldId id="290"/>
            <p14:sldId id="291"/>
            <p14:sldId id="292"/>
            <p14:sldId id="293"/>
            <p14:sldId id="351"/>
            <p14:sldId id="294"/>
            <p14:sldId id="295"/>
            <p14:sldId id="296"/>
            <p14:sldId id="307"/>
            <p14:sldId id="298"/>
            <p14:sldId id="297"/>
            <p14:sldId id="299"/>
            <p14:sldId id="300"/>
            <p14:sldId id="355"/>
            <p14:sldId id="359"/>
            <p14:sldId id="301"/>
            <p14:sldId id="302"/>
            <p14:sldId id="303"/>
            <p14:sldId id="304"/>
            <p14:sldId id="305"/>
            <p14:sldId id="306"/>
            <p14:sldId id="318"/>
            <p14:sldId id="319"/>
            <p14:sldId id="320"/>
            <p14:sldId id="321"/>
            <p14:sldId id="322"/>
            <p14:sldId id="323"/>
            <p14:sldId id="324"/>
            <p14:sldId id="363"/>
            <p14:sldId id="364"/>
            <p14:sldId id="325"/>
            <p14:sldId id="326"/>
            <p14:sldId id="327"/>
            <p14:sldId id="330"/>
            <p14:sldId id="331"/>
            <p14:sldId id="357"/>
            <p14:sldId id="358"/>
            <p14:sldId id="360"/>
            <p14:sldId id="361"/>
            <p14:sldId id="328"/>
            <p14:sldId id="329"/>
            <p14:sldId id="356"/>
            <p14:sldId id="332"/>
            <p14:sldId id="334"/>
            <p14:sldId id="342"/>
            <p14:sldId id="345"/>
            <p14:sldId id="354"/>
            <p14:sldId id="366"/>
            <p14:sldId id="343"/>
          </p14:sldIdLst>
        </p14:section>
        <p14:section name="Sezione senza titolo" id="{6462C2CA-A68A-462C-A963-2BEAE35677D0}">
          <p14:sldIdLst>
            <p14:sldId id="348"/>
            <p14:sldId id="365"/>
            <p14:sldId id="34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Stile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72" d="100"/>
          <a:sy n="72" d="100"/>
        </p:scale>
        <p:origin x="576" y="7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7B59EB-CA9F-4FA9-ABAE-D94445DDF61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B921EBF-1D94-42C7-9CF7-CF3862B6BC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9173F1F-98F2-4679-868E-434A5DD70F4F}"/>
              </a:ext>
            </a:extLst>
          </p:cNvPr>
          <p:cNvSpPr>
            <a:spLocks noGrp="1"/>
          </p:cNvSpPr>
          <p:nvPr>
            <p:ph type="dt" sz="half" idx="10"/>
          </p:nvPr>
        </p:nvSpPr>
        <p:spPr/>
        <p:txBody>
          <a:bodyPr/>
          <a:lstStyle/>
          <a:p>
            <a:fld id="{D9701714-8AB2-40BC-A80C-6B8E41167F12}" type="datetimeFigureOut">
              <a:rPr lang="it-IT" smtClean="0"/>
              <a:pPr/>
              <a:t>24/06/2018</a:t>
            </a:fld>
            <a:endParaRPr lang="it-IT"/>
          </a:p>
        </p:txBody>
      </p:sp>
      <p:sp>
        <p:nvSpPr>
          <p:cNvPr id="5" name="Segnaposto piè di pagina 4">
            <a:extLst>
              <a:ext uri="{FF2B5EF4-FFF2-40B4-BE49-F238E27FC236}">
                <a16:creationId xmlns:a16="http://schemas.microsoft.com/office/drawing/2014/main" id="{064DE5FA-662A-437E-A04F-D1AEE5271D7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FA88F3F-4B35-463F-955F-F32E5792797F}"/>
              </a:ext>
            </a:extLst>
          </p:cNvPr>
          <p:cNvSpPr>
            <a:spLocks noGrp="1"/>
          </p:cNvSpPr>
          <p:nvPr>
            <p:ph type="sldNum" sz="quarter" idx="12"/>
          </p:nvPr>
        </p:nvSpPr>
        <p:spPr/>
        <p:txBody>
          <a:bodyPr/>
          <a:lstStyle/>
          <a:p>
            <a:fld id="{7955176F-C421-4E9E-BB90-F51A288FDA3F}" type="slidenum">
              <a:rPr lang="it-IT" smtClean="0"/>
              <a:pPr/>
              <a:t>‹N›</a:t>
            </a:fld>
            <a:endParaRPr lang="it-IT"/>
          </a:p>
        </p:txBody>
      </p:sp>
    </p:spTree>
    <p:extLst>
      <p:ext uri="{BB962C8B-B14F-4D97-AF65-F5344CB8AC3E}">
        <p14:creationId xmlns:p14="http://schemas.microsoft.com/office/powerpoint/2010/main" val="3583119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28F806-32AE-404A-95DE-2420FE2E5EA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4436373-A446-4E2C-9183-120918324335}"/>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B239F96-05F6-45C3-A3D4-5B3233F5F176}"/>
              </a:ext>
            </a:extLst>
          </p:cNvPr>
          <p:cNvSpPr>
            <a:spLocks noGrp="1"/>
          </p:cNvSpPr>
          <p:nvPr>
            <p:ph type="dt" sz="half" idx="10"/>
          </p:nvPr>
        </p:nvSpPr>
        <p:spPr/>
        <p:txBody>
          <a:bodyPr/>
          <a:lstStyle/>
          <a:p>
            <a:fld id="{D9701714-8AB2-40BC-A80C-6B8E41167F12}" type="datetimeFigureOut">
              <a:rPr lang="it-IT" smtClean="0"/>
              <a:pPr/>
              <a:t>24/06/2018</a:t>
            </a:fld>
            <a:endParaRPr lang="it-IT"/>
          </a:p>
        </p:txBody>
      </p:sp>
      <p:sp>
        <p:nvSpPr>
          <p:cNvPr id="5" name="Segnaposto piè di pagina 4">
            <a:extLst>
              <a:ext uri="{FF2B5EF4-FFF2-40B4-BE49-F238E27FC236}">
                <a16:creationId xmlns:a16="http://schemas.microsoft.com/office/drawing/2014/main" id="{9A36B4D4-687C-4B2D-B48E-6DB44016B77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DA7F89F-F4D0-49DE-BE4B-7950CDEE7F87}"/>
              </a:ext>
            </a:extLst>
          </p:cNvPr>
          <p:cNvSpPr>
            <a:spLocks noGrp="1"/>
          </p:cNvSpPr>
          <p:nvPr>
            <p:ph type="sldNum" sz="quarter" idx="12"/>
          </p:nvPr>
        </p:nvSpPr>
        <p:spPr/>
        <p:txBody>
          <a:bodyPr/>
          <a:lstStyle/>
          <a:p>
            <a:fld id="{7955176F-C421-4E9E-BB90-F51A288FDA3F}" type="slidenum">
              <a:rPr lang="it-IT" smtClean="0"/>
              <a:pPr/>
              <a:t>‹N›</a:t>
            </a:fld>
            <a:endParaRPr lang="it-IT"/>
          </a:p>
        </p:txBody>
      </p:sp>
    </p:spTree>
    <p:extLst>
      <p:ext uri="{BB962C8B-B14F-4D97-AF65-F5344CB8AC3E}">
        <p14:creationId xmlns:p14="http://schemas.microsoft.com/office/powerpoint/2010/main" val="16393814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AC648EE-7DB9-4245-BC9A-5D228B38343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0A261E1-7E54-4BEE-A2CA-00AD2AC26312}"/>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E542842-1C29-46BB-BDEC-FA1D4446A0D2}"/>
              </a:ext>
            </a:extLst>
          </p:cNvPr>
          <p:cNvSpPr>
            <a:spLocks noGrp="1"/>
          </p:cNvSpPr>
          <p:nvPr>
            <p:ph type="dt" sz="half" idx="10"/>
          </p:nvPr>
        </p:nvSpPr>
        <p:spPr/>
        <p:txBody>
          <a:bodyPr/>
          <a:lstStyle/>
          <a:p>
            <a:fld id="{D9701714-8AB2-40BC-A80C-6B8E41167F12}" type="datetimeFigureOut">
              <a:rPr lang="it-IT" smtClean="0"/>
              <a:pPr/>
              <a:t>24/06/2018</a:t>
            </a:fld>
            <a:endParaRPr lang="it-IT"/>
          </a:p>
        </p:txBody>
      </p:sp>
      <p:sp>
        <p:nvSpPr>
          <p:cNvPr id="5" name="Segnaposto piè di pagina 4">
            <a:extLst>
              <a:ext uri="{FF2B5EF4-FFF2-40B4-BE49-F238E27FC236}">
                <a16:creationId xmlns:a16="http://schemas.microsoft.com/office/drawing/2014/main" id="{15C959E6-F89B-4359-AB50-B9F40DF797C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B82BD32-C8EC-4D47-A860-4ED3141828B4}"/>
              </a:ext>
            </a:extLst>
          </p:cNvPr>
          <p:cNvSpPr>
            <a:spLocks noGrp="1"/>
          </p:cNvSpPr>
          <p:nvPr>
            <p:ph type="sldNum" sz="quarter" idx="12"/>
          </p:nvPr>
        </p:nvSpPr>
        <p:spPr/>
        <p:txBody>
          <a:bodyPr/>
          <a:lstStyle/>
          <a:p>
            <a:fld id="{7955176F-C421-4E9E-BB90-F51A288FDA3F}" type="slidenum">
              <a:rPr lang="it-IT" smtClean="0"/>
              <a:pPr/>
              <a:t>‹N›</a:t>
            </a:fld>
            <a:endParaRPr lang="it-IT"/>
          </a:p>
        </p:txBody>
      </p:sp>
    </p:spTree>
    <p:extLst>
      <p:ext uri="{BB962C8B-B14F-4D97-AF65-F5344CB8AC3E}">
        <p14:creationId xmlns:p14="http://schemas.microsoft.com/office/powerpoint/2010/main" val="2968944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17D389-A8D5-4B66-ABD4-9BDBC8B9BC2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7398343-77AD-4EBC-AA1A-47F110B5BAFC}"/>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5836DA4-9878-430A-B10B-E807769DD09B}"/>
              </a:ext>
            </a:extLst>
          </p:cNvPr>
          <p:cNvSpPr>
            <a:spLocks noGrp="1"/>
          </p:cNvSpPr>
          <p:nvPr>
            <p:ph type="dt" sz="half" idx="10"/>
          </p:nvPr>
        </p:nvSpPr>
        <p:spPr/>
        <p:txBody>
          <a:bodyPr/>
          <a:lstStyle/>
          <a:p>
            <a:fld id="{D9701714-8AB2-40BC-A80C-6B8E41167F12}" type="datetimeFigureOut">
              <a:rPr lang="it-IT" smtClean="0"/>
              <a:pPr/>
              <a:t>24/06/2018</a:t>
            </a:fld>
            <a:endParaRPr lang="it-IT"/>
          </a:p>
        </p:txBody>
      </p:sp>
      <p:sp>
        <p:nvSpPr>
          <p:cNvPr id="5" name="Segnaposto piè di pagina 4">
            <a:extLst>
              <a:ext uri="{FF2B5EF4-FFF2-40B4-BE49-F238E27FC236}">
                <a16:creationId xmlns:a16="http://schemas.microsoft.com/office/drawing/2014/main" id="{0FB59BA3-9B3A-4CFE-A780-997EBA0A023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043A178-3EFC-4C71-8C4B-5C0832AC473B}"/>
              </a:ext>
            </a:extLst>
          </p:cNvPr>
          <p:cNvSpPr>
            <a:spLocks noGrp="1"/>
          </p:cNvSpPr>
          <p:nvPr>
            <p:ph type="sldNum" sz="quarter" idx="12"/>
          </p:nvPr>
        </p:nvSpPr>
        <p:spPr/>
        <p:txBody>
          <a:bodyPr/>
          <a:lstStyle/>
          <a:p>
            <a:fld id="{7955176F-C421-4E9E-BB90-F51A288FDA3F}" type="slidenum">
              <a:rPr lang="it-IT" smtClean="0"/>
              <a:pPr/>
              <a:t>‹N›</a:t>
            </a:fld>
            <a:endParaRPr lang="it-IT"/>
          </a:p>
        </p:txBody>
      </p:sp>
    </p:spTree>
    <p:extLst>
      <p:ext uri="{BB962C8B-B14F-4D97-AF65-F5344CB8AC3E}">
        <p14:creationId xmlns:p14="http://schemas.microsoft.com/office/powerpoint/2010/main" val="10582177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062D4E-5D67-4404-85F3-F9DB0134533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8D53AF0-BBE2-469D-8282-6EF0DBFBDA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CE6D587C-A947-47B3-BE7B-9CC2D674198E}"/>
              </a:ext>
            </a:extLst>
          </p:cNvPr>
          <p:cNvSpPr>
            <a:spLocks noGrp="1"/>
          </p:cNvSpPr>
          <p:nvPr>
            <p:ph type="dt" sz="half" idx="10"/>
          </p:nvPr>
        </p:nvSpPr>
        <p:spPr/>
        <p:txBody>
          <a:bodyPr/>
          <a:lstStyle/>
          <a:p>
            <a:fld id="{D9701714-8AB2-40BC-A80C-6B8E41167F12}" type="datetimeFigureOut">
              <a:rPr lang="it-IT" smtClean="0"/>
              <a:pPr/>
              <a:t>24/06/2018</a:t>
            </a:fld>
            <a:endParaRPr lang="it-IT"/>
          </a:p>
        </p:txBody>
      </p:sp>
      <p:sp>
        <p:nvSpPr>
          <p:cNvPr id="5" name="Segnaposto piè di pagina 4">
            <a:extLst>
              <a:ext uri="{FF2B5EF4-FFF2-40B4-BE49-F238E27FC236}">
                <a16:creationId xmlns:a16="http://schemas.microsoft.com/office/drawing/2014/main" id="{DF055D5D-C5D5-4051-85CA-CCB84C32C99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1C32A3B-D8A8-4380-ABF0-884252D40543}"/>
              </a:ext>
            </a:extLst>
          </p:cNvPr>
          <p:cNvSpPr>
            <a:spLocks noGrp="1"/>
          </p:cNvSpPr>
          <p:nvPr>
            <p:ph type="sldNum" sz="quarter" idx="12"/>
          </p:nvPr>
        </p:nvSpPr>
        <p:spPr/>
        <p:txBody>
          <a:bodyPr/>
          <a:lstStyle/>
          <a:p>
            <a:fld id="{7955176F-C421-4E9E-BB90-F51A288FDA3F}" type="slidenum">
              <a:rPr lang="it-IT" smtClean="0"/>
              <a:pPr/>
              <a:t>‹N›</a:t>
            </a:fld>
            <a:endParaRPr lang="it-IT"/>
          </a:p>
        </p:txBody>
      </p:sp>
    </p:spTree>
    <p:extLst>
      <p:ext uri="{BB962C8B-B14F-4D97-AF65-F5344CB8AC3E}">
        <p14:creationId xmlns:p14="http://schemas.microsoft.com/office/powerpoint/2010/main" val="8022506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8BC67D-ABE9-4CFC-A987-29A2644FCBB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9EF41A4-0673-4278-80F2-08B65A086959}"/>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01331D7-B30A-4BD2-B209-EF7CC5A840F8}"/>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9B27688-1439-426D-986A-9ED176EFD01D}"/>
              </a:ext>
            </a:extLst>
          </p:cNvPr>
          <p:cNvSpPr>
            <a:spLocks noGrp="1"/>
          </p:cNvSpPr>
          <p:nvPr>
            <p:ph type="dt" sz="half" idx="10"/>
          </p:nvPr>
        </p:nvSpPr>
        <p:spPr/>
        <p:txBody>
          <a:bodyPr/>
          <a:lstStyle/>
          <a:p>
            <a:fld id="{D9701714-8AB2-40BC-A80C-6B8E41167F12}" type="datetimeFigureOut">
              <a:rPr lang="it-IT" smtClean="0"/>
              <a:pPr/>
              <a:t>24/06/2018</a:t>
            </a:fld>
            <a:endParaRPr lang="it-IT"/>
          </a:p>
        </p:txBody>
      </p:sp>
      <p:sp>
        <p:nvSpPr>
          <p:cNvPr id="6" name="Segnaposto piè di pagina 5">
            <a:extLst>
              <a:ext uri="{FF2B5EF4-FFF2-40B4-BE49-F238E27FC236}">
                <a16:creationId xmlns:a16="http://schemas.microsoft.com/office/drawing/2014/main" id="{878D1D74-242B-4987-8FE2-5B7C9DFE096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3D73831-78F2-4338-A6A4-5CFA76E1FF27}"/>
              </a:ext>
            </a:extLst>
          </p:cNvPr>
          <p:cNvSpPr>
            <a:spLocks noGrp="1"/>
          </p:cNvSpPr>
          <p:nvPr>
            <p:ph type="sldNum" sz="quarter" idx="12"/>
          </p:nvPr>
        </p:nvSpPr>
        <p:spPr/>
        <p:txBody>
          <a:bodyPr/>
          <a:lstStyle/>
          <a:p>
            <a:fld id="{7955176F-C421-4E9E-BB90-F51A288FDA3F}" type="slidenum">
              <a:rPr lang="it-IT" smtClean="0"/>
              <a:pPr/>
              <a:t>‹N›</a:t>
            </a:fld>
            <a:endParaRPr lang="it-IT"/>
          </a:p>
        </p:txBody>
      </p:sp>
    </p:spTree>
    <p:extLst>
      <p:ext uri="{BB962C8B-B14F-4D97-AF65-F5344CB8AC3E}">
        <p14:creationId xmlns:p14="http://schemas.microsoft.com/office/powerpoint/2010/main" val="8144145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BB01E6-338B-4423-AB8C-25B41607B08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F054A6C-FD63-41CF-A488-28BEBBE278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8984D09D-0394-4BFF-A6AC-CDDF9FAA1C65}"/>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09AB328-2822-4FAE-89DC-723FDE454C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8465546C-234E-46CC-82C2-3A864019EABE}"/>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8DCCAAF-5351-4CFD-8B8C-A382B8884D42}"/>
              </a:ext>
            </a:extLst>
          </p:cNvPr>
          <p:cNvSpPr>
            <a:spLocks noGrp="1"/>
          </p:cNvSpPr>
          <p:nvPr>
            <p:ph type="dt" sz="half" idx="10"/>
          </p:nvPr>
        </p:nvSpPr>
        <p:spPr/>
        <p:txBody>
          <a:bodyPr/>
          <a:lstStyle/>
          <a:p>
            <a:fld id="{D9701714-8AB2-40BC-A80C-6B8E41167F12}" type="datetimeFigureOut">
              <a:rPr lang="it-IT" smtClean="0"/>
              <a:pPr/>
              <a:t>24/06/2018</a:t>
            </a:fld>
            <a:endParaRPr lang="it-IT"/>
          </a:p>
        </p:txBody>
      </p:sp>
      <p:sp>
        <p:nvSpPr>
          <p:cNvPr id="8" name="Segnaposto piè di pagina 7">
            <a:extLst>
              <a:ext uri="{FF2B5EF4-FFF2-40B4-BE49-F238E27FC236}">
                <a16:creationId xmlns:a16="http://schemas.microsoft.com/office/drawing/2014/main" id="{3BA0B200-8EDA-4220-84BA-667C973A025A}"/>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6E5368E3-8B38-4DFA-A47A-8F7A385545BC}"/>
              </a:ext>
            </a:extLst>
          </p:cNvPr>
          <p:cNvSpPr>
            <a:spLocks noGrp="1"/>
          </p:cNvSpPr>
          <p:nvPr>
            <p:ph type="sldNum" sz="quarter" idx="12"/>
          </p:nvPr>
        </p:nvSpPr>
        <p:spPr/>
        <p:txBody>
          <a:bodyPr/>
          <a:lstStyle/>
          <a:p>
            <a:fld id="{7955176F-C421-4E9E-BB90-F51A288FDA3F}" type="slidenum">
              <a:rPr lang="it-IT" smtClean="0"/>
              <a:pPr/>
              <a:t>‹N›</a:t>
            </a:fld>
            <a:endParaRPr lang="it-IT"/>
          </a:p>
        </p:txBody>
      </p:sp>
    </p:spTree>
    <p:extLst>
      <p:ext uri="{BB962C8B-B14F-4D97-AF65-F5344CB8AC3E}">
        <p14:creationId xmlns:p14="http://schemas.microsoft.com/office/powerpoint/2010/main" val="2602481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B9DF27-EE68-4593-80CA-492B2B9B55E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6D37458-0E8A-41BF-83B9-496D2A8CEAEB}"/>
              </a:ext>
            </a:extLst>
          </p:cNvPr>
          <p:cNvSpPr>
            <a:spLocks noGrp="1"/>
          </p:cNvSpPr>
          <p:nvPr>
            <p:ph type="dt" sz="half" idx="10"/>
          </p:nvPr>
        </p:nvSpPr>
        <p:spPr/>
        <p:txBody>
          <a:bodyPr/>
          <a:lstStyle/>
          <a:p>
            <a:fld id="{D9701714-8AB2-40BC-A80C-6B8E41167F12}" type="datetimeFigureOut">
              <a:rPr lang="it-IT" smtClean="0"/>
              <a:pPr/>
              <a:t>24/06/2018</a:t>
            </a:fld>
            <a:endParaRPr lang="it-IT"/>
          </a:p>
        </p:txBody>
      </p:sp>
      <p:sp>
        <p:nvSpPr>
          <p:cNvPr id="4" name="Segnaposto piè di pagina 3">
            <a:extLst>
              <a:ext uri="{FF2B5EF4-FFF2-40B4-BE49-F238E27FC236}">
                <a16:creationId xmlns:a16="http://schemas.microsoft.com/office/drawing/2014/main" id="{82B5CF89-815C-41AF-AE57-D376052507E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E501F5F7-B92D-4434-BF6A-F635445CAD69}"/>
              </a:ext>
            </a:extLst>
          </p:cNvPr>
          <p:cNvSpPr>
            <a:spLocks noGrp="1"/>
          </p:cNvSpPr>
          <p:nvPr>
            <p:ph type="sldNum" sz="quarter" idx="12"/>
          </p:nvPr>
        </p:nvSpPr>
        <p:spPr/>
        <p:txBody>
          <a:bodyPr/>
          <a:lstStyle/>
          <a:p>
            <a:fld id="{7955176F-C421-4E9E-BB90-F51A288FDA3F}" type="slidenum">
              <a:rPr lang="it-IT" smtClean="0"/>
              <a:pPr/>
              <a:t>‹N›</a:t>
            </a:fld>
            <a:endParaRPr lang="it-IT"/>
          </a:p>
        </p:txBody>
      </p:sp>
    </p:spTree>
    <p:extLst>
      <p:ext uri="{BB962C8B-B14F-4D97-AF65-F5344CB8AC3E}">
        <p14:creationId xmlns:p14="http://schemas.microsoft.com/office/powerpoint/2010/main" val="13891811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2743676-DB97-4F76-A9A7-7E50F1268ACD}"/>
              </a:ext>
            </a:extLst>
          </p:cNvPr>
          <p:cNvSpPr>
            <a:spLocks noGrp="1"/>
          </p:cNvSpPr>
          <p:nvPr>
            <p:ph type="dt" sz="half" idx="10"/>
          </p:nvPr>
        </p:nvSpPr>
        <p:spPr/>
        <p:txBody>
          <a:bodyPr/>
          <a:lstStyle/>
          <a:p>
            <a:fld id="{D9701714-8AB2-40BC-A80C-6B8E41167F12}" type="datetimeFigureOut">
              <a:rPr lang="it-IT" smtClean="0"/>
              <a:pPr/>
              <a:t>24/06/2018</a:t>
            </a:fld>
            <a:endParaRPr lang="it-IT"/>
          </a:p>
        </p:txBody>
      </p:sp>
      <p:sp>
        <p:nvSpPr>
          <p:cNvPr id="3" name="Segnaposto piè di pagina 2">
            <a:extLst>
              <a:ext uri="{FF2B5EF4-FFF2-40B4-BE49-F238E27FC236}">
                <a16:creationId xmlns:a16="http://schemas.microsoft.com/office/drawing/2014/main" id="{E243583E-E6A5-45F2-8727-95CF7DC2CE43}"/>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91884E2-B66B-4801-8115-1B0033838128}"/>
              </a:ext>
            </a:extLst>
          </p:cNvPr>
          <p:cNvSpPr>
            <a:spLocks noGrp="1"/>
          </p:cNvSpPr>
          <p:nvPr>
            <p:ph type="sldNum" sz="quarter" idx="12"/>
          </p:nvPr>
        </p:nvSpPr>
        <p:spPr/>
        <p:txBody>
          <a:bodyPr/>
          <a:lstStyle/>
          <a:p>
            <a:fld id="{7955176F-C421-4E9E-BB90-F51A288FDA3F}" type="slidenum">
              <a:rPr lang="it-IT" smtClean="0"/>
              <a:pPr/>
              <a:t>‹N›</a:t>
            </a:fld>
            <a:endParaRPr lang="it-IT"/>
          </a:p>
        </p:txBody>
      </p:sp>
    </p:spTree>
    <p:extLst>
      <p:ext uri="{BB962C8B-B14F-4D97-AF65-F5344CB8AC3E}">
        <p14:creationId xmlns:p14="http://schemas.microsoft.com/office/powerpoint/2010/main" val="16622355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5A6990-7393-4724-9D82-596759520CD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36029AA-FCA5-4F62-8B37-53CBB41653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00F3059-8E7A-41BB-ACB0-F7F42627A6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D11EA81E-4DB4-47FF-A4B3-924B7E056705}"/>
              </a:ext>
            </a:extLst>
          </p:cNvPr>
          <p:cNvSpPr>
            <a:spLocks noGrp="1"/>
          </p:cNvSpPr>
          <p:nvPr>
            <p:ph type="dt" sz="half" idx="10"/>
          </p:nvPr>
        </p:nvSpPr>
        <p:spPr/>
        <p:txBody>
          <a:bodyPr/>
          <a:lstStyle/>
          <a:p>
            <a:fld id="{D9701714-8AB2-40BC-A80C-6B8E41167F12}" type="datetimeFigureOut">
              <a:rPr lang="it-IT" smtClean="0"/>
              <a:pPr/>
              <a:t>24/06/2018</a:t>
            </a:fld>
            <a:endParaRPr lang="it-IT"/>
          </a:p>
        </p:txBody>
      </p:sp>
      <p:sp>
        <p:nvSpPr>
          <p:cNvPr id="6" name="Segnaposto piè di pagina 5">
            <a:extLst>
              <a:ext uri="{FF2B5EF4-FFF2-40B4-BE49-F238E27FC236}">
                <a16:creationId xmlns:a16="http://schemas.microsoft.com/office/drawing/2014/main" id="{E46902DA-BDF9-4B92-9D32-FA54C4D3565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EA426E1-436F-4658-A1CE-DF52D25329E1}"/>
              </a:ext>
            </a:extLst>
          </p:cNvPr>
          <p:cNvSpPr>
            <a:spLocks noGrp="1"/>
          </p:cNvSpPr>
          <p:nvPr>
            <p:ph type="sldNum" sz="quarter" idx="12"/>
          </p:nvPr>
        </p:nvSpPr>
        <p:spPr/>
        <p:txBody>
          <a:bodyPr/>
          <a:lstStyle/>
          <a:p>
            <a:fld id="{7955176F-C421-4E9E-BB90-F51A288FDA3F}" type="slidenum">
              <a:rPr lang="it-IT" smtClean="0"/>
              <a:pPr/>
              <a:t>‹N›</a:t>
            </a:fld>
            <a:endParaRPr lang="it-IT"/>
          </a:p>
        </p:txBody>
      </p:sp>
    </p:spTree>
    <p:extLst>
      <p:ext uri="{BB962C8B-B14F-4D97-AF65-F5344CB8AC3E}">
        <p14:creationId xmlns:p14="http://schemas.microsoft.com/office/powerpoint/2010/main" val="19864916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F260C6-97E5-4846-8BB2-BF1E0105527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35847C1-828F-49C7-AD4F-86FC58A465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F10DE81-8491-4240-80DC-E093D400C6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025F38A9-22AD-451C-9158-71A8B88423EB}"/>
              </a:ext>
            </a:extLst>
          </p:cNvPr>
          <p:cNvSpPr>
            <a:spLocks noGrp="1"/>
          </p:cNvSpPr>
          <p:nvPr>
            <p:ph type="dt" sz="half" idx="10"/>
          </p:nvPr>
        </p:nvSpPr>
        <p:spPr/>
        <p:txBody>
          <a:bodyPr/>
          <a:lstStyle/>
          <a:p>
            <a:fld id="{D9701714-8AB2-40BC-A80C-6B8E41167F12}" type="datetimeFigureOut">
              <a:rPr lang="it-IT" smtClean="0"/>
              <a:pPr/>
              <a:t>24/06/2018</a:t>
            </a:fld>
            <a:endParaRPr lang="it-IT"/>
          </a:p>
        </p:txBody>
      </p:sp>
      <p:sp>
        <p:nvSpPr>
          <p:cNvPr id="6" name="Segnaposto piè di pagina 5">
            <a:extLst>
              <a:ext uri="{FF2B5EF4-FFF2-40B4-BE49-F238E27FC236}">
                <a16:creationId xmlns:a16="http://schemas.microsoft.com/office/drawing/2014/main" id="{A4A24323-D04A-42D8-B98E-9BFD98F57B2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B40676F-4F77-43A6-A2F7-423F08E7BEC4}"/>
              </a:ext>
            </a:extLst>
          </p:cNvPr>
          <p:cNvSpPr>
            <a:spLocks noGrp="1"/>
          </p:cNvSpPr>
          <p:nvPr>
            <p:ph type="sldNum" sz="quarter" idx="12"/>
          </p:nvPr>
        </p:nvSpPr>
        <p:spPr/>
        <p:txBody>
          <a:bodyPr/>
          <a:lstStyle/>
          <a:p>
            <a:fld id="{7955176F-C421-4E9E-BB90-F51A288FDA3F}" type="slidenum">
              <a:rPr lang="it-IT" smtClean="0"/>
              <a:pPr/>
              <a:t>‹N›</a:t>
            </a:fld>
            <a:endParaRPr lang="it-IT"/>
          </a:p>
        </p:txBody>
      </p:sp>
    </p:spTree>
    <p:extLst>
      <p:ext uri="{BB962C8B-B14F-4D97-AF65-F5344CB8AC3E}">
        <p14:creationId xmlns:p14="http://schemas.microsoft.com/office/powerpoint/2010/main" val="3694582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15AB354-B109-4E0C-8E96-DC8ED22C4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B34CACC-86EC-4E16-8644-BDEFE96D07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309BA10-760F-4B2E-92DC-1DAE2F8757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701714-8AB2-40BC-A80C-6B8E41167F12}" type="datetimeFigureOut">
              <a:rPr lang="it-IT" smtClean="0"/>
              <a:pPr/>
              <a:t>24/06/2018</a:t>
            </a:fld>
            <a:endParaRPr lang="it-IT"/>
          </a:p>
        </p:txBody>
      </p:sp>
      <p:sp>
        <p:nvSpPr>
          <p:cNvPr id="5" name="Segnaposto piè di pagina 4">
            <a:extLst>
              <a:ext uri="{FF2B5EF4-FFF2-40B4-BE49-F238E27FC236}">
                <a16:creationId xmlns:a16="http://schemas.microsoft.com/office/drawing/2014/main" id="{43E19010-4384-4D0A-853B-A9DD48EE83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31405966-3981-4ECC-81FE-7465F245F9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5176F-C421-4E9E-BB90-F51A288FDA3F}" type="slidenum">
              <a:rPr lang="it-IT" smtClean="0"/>
              <a:pPr/>
              <a:t>‹N›</a:t>
            </a:fld>
            <a:endParaRPr lang="it-IT"/>
          </a:p>
        </p:txBody>
      </p:sp>
    </p:spTree>
    <p:extLst>
      <p:ext uri="{BB962C8B-B14F-4D97-AF65-F5344CB8AC3E}">
        <p14:creationId xmlns:p14="http://schemas.microsoft.com/office/powerpoint/2010/main" val="129973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hyperlink" Target="https://www.rotarynapolicasteldellovo.it/progetto-seconda-chance/"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rotarynapolicasteldellovo.it/progetto-health-point/"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59.xml.rels><?xml version="1.0" encoding="UTF-8" standalone="yes"?>
<Relationships xmlns="http://schemas.openxmlformats.org/package/2006/relationships"><Relationship Id="rId3" Type="http://schemas.openxmlformats.org/officeDocument/2006/relationships/hyperlink" Target="http://www.rotarynapolicasteldellovo.it/"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2.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7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 Id="rId4" Type="http://schemas.openxmlformats.org/officeDocument/2006/relationships/image" Target="../media/image85.jpe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8.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8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1.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8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6.emf"/><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youtu.be/j_KW3sCaquo"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DF98584-EABA-4028-8680-F6F8D9F11FA2}"/>
              </a:ext>
            </a:extLst>
          </p:cNvPr>
          <p:cNvPicPr>
            <a:picLocks noChangeAspect="1"/>
          </p:cNvPicPr>
          <p:nvPr/>
        </p:nvPicPr>
        <p:blipFill rotWithShape="1">
          <a:blip r:embed="rId2">
            <a:extLst>
              <a:ext uri="{28A0092B-C50C-407E-A947-70E740481C1C}">
                <a14:useLocalDpi xmlns:a14="http://schemas.microsoft.com/office/drawing/2010/main" val="0"/>
              </a:ext>
            </a:extLst>
          </a:blip>
          <a:srcRect l="598" r="10830" b="2"/>
          <a:stretch/>
        </p:blipFill>
        <p:spPr>
          <a:xfrm>
            <a:off x="0" y="0"/>
            <a:ext cx="9141724"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15" name="Immagine 14">
            <a:extLst>
              <a:ext uri="{FF2B5EF4-FFF2-40B4-BE49-F238E27FC236}">
                <a16:creationId xmlns:a16="http://schemas.microsoft.com/office/drawing/2014/main" id="{A5FABDE3-D7F3-40D4-9112-A24EA33AE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499" y="108471"/>
            <a:ext cx="2906912" cy="1662023"/>
          </a:xfrm>
          <a:prstGeom prst="rect">
            <a:avLst/>
          </a:prstGeom>
        </p:spPr>
      </p:pic>
      <p:pic>
        <p:nvPicPr>
          <p:cNvPr id="16" name="Immagine 15">
            <a:extLst>
              <a:ext uri="{FF2B5EF4-FFF2-40B4-BE49-F238E27FC236}">
                <a16:creationId xmlns:a16="http://schemas.microsoft.com/office/drawing/2014/main" id="{571BEC16-BA00-4703-B0B8-3CCAE6D6C416}"/>
              </a:ext>
            </a:extLst>
          </p:cNvPr>
          <p:cNvPicPr>
            <a:picLocks noChangeAspect="1"/>
          </p:cNvPicPr>
          <p:nvPr/>
        </p:nvPicPr>
        <p:blipFill rotWithShape="1">
          <a:blip r:embed="rId4">
            <a:extLst>
              <a:ext uri="{28A0092B-C50C-407E-A947-70E740481C1C}">
                <a14:useLocalDpi xmlns:a14="http://schemas.microsoft.com/office/drawing/2010/main" val="0"/>
              </a:ext>
            </a:extLst>
          </a:blip>
          <a:srcRect t="19692" r="69365" b="64923"/>
          <a:stretch/>
        </p:blipFill>
        <p:spPr>
          <a:xfrm>
            <a:off x="8243232" y="1878965"/>
            <a:ext cx="2987456" cy="1160585"/>
          </a:xfrm>
          <a:prstGeom prst="rect">
            <a:avLst/>
          </a:prstGeom>
        </p:spPr>
      </p:pic>
      <p:cxnSp>
        <p:nvCxnSpPr>
          <p:cNvPr id="18" name="Connettore diritto 17">
            <a:extLst>
              <a:ext uri="{FF2B5EF4-FFF2-40B4-BE49-F238E27FC236}">
                <a16:creationId xmlns:a16="http://schemas.microsoft.com/office/drawing/2014/main" id="{D0B724E5-58B8-43FE-8A61-5CA3A931CC52}"/>
              </a:ext>
            </a:extLst>
          </p:cNvPr>
          <p:cNvCxnSpPr/>
          <p:nvPr/>
        </p:nvCxnSpPr>
        <p:spPr>
          <a:xfrm>
            <a:off x="8192499" y="3559126"/>
            <a:ext cx="3328941"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olo 18">
            <a:extLst>
              <a:ext uri="{FF2B5EF4-FFF2-40B4-BE49-F238E27FC236}">
                <a16:creationId xmlns:a16="http://schemas.microsoft.com/office/drawing/2014/main" id="{A585CA51-7C07-429D-8D35-9CA4C4F41E2B}"/>
              </a:ext>
            </a:extLst>
          </p:cNvPr>
          <p:cNvSpPr>
            <a:spLocks noGrp="1"/>
          </p:cNvSpPr>
          <p:nvPr>
            <p:ph type="title"/>
          </p:nvPr>
        </p:nvSpPr>
        <p:spPr>
          <a:xfrm>
            <a:off x="8381008" y="4029223"/>
            <a:ext cx="2951922" cy="1325563"/>
          </a:xfrm>
        </p:spPr>
        <p:txBody>
          <a:bodyPr>
            <a:normAutofit/>
          </a:bodyPr>
          <a:lstStyle/>
          <a:p>
            <a:r>
              <a:rPr lang="it-IT" sz="4000" b="1" i="1" dirty="0">
                <a:solidFill>
                  <a:schemeClr val="accent1">
                    <a:lumMod val="75000"/>
                  </a:schemeClr>
                </a:solidFill>
                <a:latin typeface="Bookman Old Style" panose="02050604050505020204" pitchFamily="18" charset="0"/>
              </a:rPr>
              <a:t>«Un anno di Rotary»</a:t>
            </a:r>
          </a:p>
        </p:txBody>
      </p:sp>
    </p:spTree>
    <p:extLst>
      <p:ext uri="{BB962C8B-B14F-4D97-AF65-F5344CB8AC3E}">
        <p14:creationId xmlns:p14="http://schemas.microsoft.com/office/powerpoint/2010/main" val="24670466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DF98584-EABA-4028-8680-F6F8D9F11FA2}"/>
              </a:ext>
            </a:extLst>
          </p:cNvPr>
          <p:cNvPicPr>
            <a:picLocks noChangeAspect="1"/>
          </p:cNvPicPr>
          <p:nvPr/>
        </p:nvPicPr>
        <p:blipFill rotWithShape="1">
          <a:blip r:embed="rId2">
            <a:extLst>
              <a:ext uri="{28A0092B-C50C-407E-A947-70E740481C1C}">
                <a14:useLocalDpi xmlns:a14="http://schemas.microsoft.com/office/drawing/2010/main" val="0"/>
              </a:ext>
            </a:extLst>
          </a:blip>
          <a:srcRect l="9658"/>
          <a:stretch/>
        </p:blipFill>
        <p:spPr>
          <a:xfrm>
            <a:off x="-1" y="0"/>
            <a:ext cx="9316847" cy="685800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15" name="Immagine 14">
            <a:extLst>
              <a:ext uri="{FF2B5EF4-FFF2-40B4-BE49-F238E27FC236}">
                <a16:creationId xmlns:a16="http://schemas.microsoft.com/office/drawing/2014/main" id="{A5FABDE3-D7F3-40D4-9112-A24EA33AE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499" y="108471"/>
            <a:ext cx="2906912" cy="1662023"/>
          </a:xfrm>
          <a:prstGeom prst="rect">
            <a:avLst/>
          </a:prstGeom>
        </p:spPr>
      </p:pic>
      <p:pic>
        <p:nvPicPr>
          <p:cNvPr id="16" name="Immagine 15">
            <a:extLst>
              <a:ext uri="{FF2B5EF4-FFF2-40B4-BE49-F238E27FC236}">
                <a16:creationId xmlns:a16="http://schemas.microsoft.com/office/drawing/2014/main" id="{571BEC16-BA00-4703-B0B8-3CCAE6D6C416}"/>
              </a:ext>
            </a:extLst>
          </p:cNvPr>
          <p:cNvPicPr>
            <a:picLocks noChangeAspect="1"/>
          </p:cNvPicPr>
          <p:nvPr/>
        </p:nvPicPr>
        <p:blipFill rotWithShape="1">
          <a:blip r:embed="rId4">
            <a:extLst>
              <a:ext uri="{28A0092B-C50C-407E-A947-70E740481C1C}">
                <a14:useLocalDpi xmlns:a14="http://schemas.microsoft.com/office/drawing/2010/main" val="0"/>
              </a:ext>
            </a:extLst>
          </a:blip>
          <a:srcRect t="19692" r="69365" b="64923"/>
          <a:stretch/>
        </p:blipFill>
        <p:spPr>
          <a:xfrm>
            <a:off x="8243232" y="1878965"/>
            <a:ext cx="2987456" cy="1160585"/>
          </a:xfrm>
          <a:prstGeom prst="rect">
            <a:avLst/>
          </a:prstGeom>
        </p:spPr>
      </p:pic>
      <p:cxnSp>
        <p:nvCxnSpPr>
          <p:cNvPr id="18" name="Connettore diritto 17">
            <a:extLst>
              <a:ext uri="{FF2B5EF4-FFF2-40B4-BE49-F238E27FC236}">
                <a16:creationId xmlns:a16="http://schemas.microsoft.com/office/drawing/2014/main" id="{D0B724E5-58B8-43FE-8A61-5CA3A931CC52}"/>
              </a:ext>
            </a:extLst>
          </p:cNvPr>
          <p:cNvCxnSpPr/>
          <p:nvPr/>
        </p:nvCxnSpPr>
        <p:spPr>
          <a:xfrm>
            <a:off x="8192499" y="3559126"/>
            <a:ext cx="3328941"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olo 18">
            <a:extLst>
              <a:ext uri="{FF2B5EF4-FFF2-40B4-BE49-F238E27FC236}">
                <a16:creationId xmlns:a16="http://schemas.microsoft.com/office/drawing/2014/main" id="{A585CA51-7C07-429D-8D35-9CA4C4F41E2B}"/>
              </a:ext>
            </a:extLst>
          </p:cNvPr>
          <p:cNvSpPr>
            <a:spLocks noGrp="1"/>
          </p:cNvSpPr>
          <p:nvPr>
            <p:ph type="title"/>
          </p:nvPr>
        </p:nvSpPr>
        <p:spPr>
          <a:xfrm>
            <a:off x="8381008" y="4029223"/>
            <a:ext cx="2951922" cy="1325563"/>
          </a:xfrm>
        </p:spPr>
        <p:txBody>
          <a:bodyPr>
            <a:normAutofit fontScale="90000"/>
          </a:bodyPr>
          <a:lstStyle/>
          <a:p>
            <a:pPr algn="ctr"/>
            <a:r>
              <a:rPr lang="it-IT" sz="4000" b="1" i="1" dirty="0">
                <a:solidFill>
                  <a:schemeClr val="accent1">
                    <a:lumMod val="75000"/>
                  </a:schemeClr>
                </a:solidFill>
                <a:latin typeface="Bookman Old Style" panose="02050604050505020204" pitchFamily="18" charset="0"/>
              </a:rPr>
              <a:t>«Le conviviali»</a:t>
            </a:r>
          </a:p>
        </p:txBody>
      </p:sp>
    </p:spTree>
    <p:extLst>
      <p:ext uri="{BB962C8B-B14F-4D97-AF65-F5344CB8AC3E}">
        <p14:creationId xmlns:p14="http://schemas.microsoft.com/office/powerpoint/2010/main" val="9375202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9E25995-1977-4999-9BBB-BE64B2474ACB}"/>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1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6" name="Straight Connector 15">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2B5A41B1-0E58-4302-AE29-359D7EC90F41}"/>
              </a:ext>
            </a:extLst>
          </p:cNvPr>
          <p:cNvSpPr>
            <a:spLocks noGrp="1"/>
          </p:cNvSpPr>
          <p:nvPr>
            <p:ph type="title"/>
          </p:nvPr>
        </p:nvSpPr>
        <p:spPr>
          <a:xfrm>
            <a:off x="8022020" y="3289737"/>
            <a:ext cx="3852041" cy="1834056"/>
          </a:xfrm>
        </p:spPr>
        <p:txBody>
          <a:bodyPr vert="horz" lIns="91440" tIns="45720" rIns="91440" bIns="45720" rtlCol="0" anchor="b">
            <a:normAutofit fontScale="90000"/>
          </a:bodyPr>
          <a:lstStyle/>
          <a:p>
            <a:pPr algn="ctr"/>
            <a:r>
              <a:rPr lang="en-US" sz="4000" b="1" dirty="0">
                <a:solidFill>
                  <a:schemeClr val="accent1">
                    <a:lumMod val="75000"/>
                  </a:schemeClr>
                </a:solidFill>
                <a:latin typeface="Segoe UI Semibold" panose="020B0702040204020203" pitchFamily="34" charset="0"/>
                <a:cs typeface="Segoe UI Semibold" panose="020B0702040204020203" pitchFamily="34" charset="0"/>
              </a:rPr>
              <a:t>Interclub con </a:t>
            </a: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il</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RC Napoli </a:t>
            </a: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Posillipo</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 </a:t>
            </a: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Settembre</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2017</a:t>
            </a:r>
          </a:p>
        </p:txBody>
      </p:sp>
    </p:spTree>
    <p:extLst>
      <p:ext uri="{BB962C8B-B14F-4D97-AF65-F5344CB8AC3E}">
        <p14:creationId xmlns:p14="http://schemas.microsoft.com/office/powerpoint/2010/main" val="26178761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D495E830-DA8F-447E-A2D4-FB61F35102BC}"/>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Tree>
    <p:extLst>
      <p:ext uri="{BB962C8B-B14F-4D97-AF65-F5344CB8AC3E}">
        <p14:creationId xmlns:p14="http://schemas.microsoft.com/office/powerpoint/2010/main" val="23346007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135ABF8-BFD0-43AE-BEAB-556D3E8953BB}"/>
              </a:ext>
            </a:extLst>
          </p:cNvPr>
          <p:cNvPicPr>
            <a:picLocks noChangeAspect="1"/>
          </p:cNvPicPr>
          <p:nvPr/>
        </p:nvPicPr>
        <p:blipFill rotWithShape="1">
          <a:blip r:embed="rId2">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6F1F83E6-97BD-4936-B290-69091C34E4B4}"/>
              </a:ext>
            </a:extLst>
          </p:cNvPr>
          <p:cNvSpPr>
            <a:spLocks noGrp="1"/>
          </p:cNvSpPr>
          <p:nvPr>
            <p:ph type="title"/>
          </p:nvPr>
        </p:nvSpPr>
        <p:spPr>
          <a:xfrm>
            <a:off x="8022021" y="3231931"/>
            <a:ext cx="3852041" cy="1834056"/>
          </a:xfrm>
        </p:spPr>
        <p:txBody>
          <a:bodyPr vert="horz" lIns="91440" tIns="45720" rIns="91440" bIns="45720" rtlCol="0" anchor="b">
            <a:normAutofit fontScale="90000"/>
          </a:bodyPr>
          <a:lstStyle/>
          <a:p>
            <a:pPr algn="ctr"/>
            <a:r>
              <a:rPr lang="en-US" sz="4000" dirty="0" err="1">
                <a:solidFill>
                  <a:schemeClr val="accent1">
                    <a:lumMod val="75000"/>
                  </a:schemeClr>
                </a:solidFill>
                <a:latin typeface="Segoe UI Semibold" panose="020B0702040204020203" pitchFamily="34" charset="0"/>
                <a:cs typeface="Segoe UI Semibold" panose="020B0702040204020203" pitchFamily="34" charset="0"/>
              </a:rPr>
              <a:t>Conviviale</a:t>
            </a:r>
            <a:r>
              <a:rPr lang="en-US" sz="4000" dirty="0">
                <a:solidFill>
                  <a:schemeClr val="accent1">
                    <a:lumMod val="75000"/>
                  </a:schemeClr>
                </a:solidFill>
                <a:latin typeface="Segoe UI Semibold" panose="020B0702040204020203" pitchFamily="34" charset="0"/>
                <a:cs typeface="Segoe UI Semibold" panose="020B0702040204020203" pitchFamily="34" charset="0"/>
              </a:rPr>
              <a:t> al Museo </a:t>
            </a:r>
            <a:r>
              <a:rPr lang="en-US" sz="4000" dirty="0" err="1">
                <a:solidFill>
                  <a:schemeClr val="accent1">
                    <a:lumMod val="75000"/>
                  </a:schemeClr>
                </a:solidFill>
                <a:latin typeface="Segoe UI Semibold" panose="020B0702040204020203" pitchFamily="34" charset="0"/>
                <a:cs typeface="Segoe UI Semibold" panose="020B0702040204020203" pitchFamily="34" charset="0"/>
              </a:rPr>
              <a:t>Archeologico</a:t>
            </a:r>
            <a:r>
              <a:rPr lang="en-US" sz="4000" dirty="0">
                <a:solidFill>
                  <a:schemeClr val="accent1">
                    <a:lumMod val="75000"/>
                  </a:schemeClr>
                </a:solidFill>
                <a:latin typeface="Segoe UI Semibold" panose="020B0702040204020203" pitchFamily="34" charset="0"/>
                <a:cs typeface="Segoe UI Semibold" panose="020B0702040204020203" pitchFamily="34" charset="0"/>
              </a:rPr>
              <a:t> Nazionale </a:t>
            </a:r>
            <a:br>
              <a:rPr lang="en-US" sz="4000" dirty="0">
                <a:solidFill>
                  <a:schemeClr val="accent1">
                    <a:lumMod val="75000"/>
                  </a:schemeClr>
                </a:solidFill>
                <a:latin typeface="Segoe UI Semibold" panose="020B0702040204020203" pitchFamily="34" charset="0"/>
                <a:cs typeface="Segoe UI Semibold" panose="020B0702040204020203" pitchFamily="34" charset="0"/>
              </a:rPr>
            </a:br>
            <a:r>
              <a:rPr lang="en-US" sz="4000" dirty="0" err="1">
                <a:solidFill>
                  <a:schemeClr val="accent1">
                    <a:lumMod val="75000"/>
                  </a:schemeClr>
                </a:solidFill>
                <a:latin typeface="Segoe UI Semibold" panose="020B0702040204020203" pitchFamily="34" charset="0"/>
                <a:cs typeface="Segoe UI Semibold" panose="020B0702040204020203" pitchFamily="34" charset="0"/>
              </a:rPr>
              <a:t>Settembre</a:t>
            </a:r>
            <a:r>
              <a:rPr lang="en-US" sz="4000" dirty="0">
                <a:solidFill>
                  <a:schemeClr val="accent1">
                    <a:lumMod val="75000"/>
                  </a:schemeClr>
                </a:solidFill>
                <a:latin typeface="Segoe UI Semibold" panose="020B0702040204020203" pitchFamily="34" charset="0"/>
                <a:cs typeface="Segoe UI Semibold" panose="020B0702040204020203" pitchFamily="34" charset="0"/>
              </a:rPr>
              <a:t> 2017</a:t>
            </a:r>
          </a:p>
        </p:txBody>
      </p:sp>
    </p:spTree>
    <p:extLst>
      <p:ext uri="{BB962C8B-B14F-4D97-AF65-F5344CB8AC3E}">
        <p14:creationId xmlns:p14="http://schemas.microsoft.com/office/powerpoint/2010/main" val="22116856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1C4B936-AA68-4320-BFC7-DA6427039521}"/>
              </a:ext>
            </a:extLst>
          </p:cNvPr>
          <p:cNvPicPr>
            <a:picLocks noChangeAspect="1"/>
          </p:cNvPicPr>
          <p:nvPr/>
        </p:nvPicPr>
        <p:blipFill rotWithShape="1">
          <a:blip r:embed="rId2">
            <a:extLst>
              <a:ext uri="{28A0092B-C50C-407E-A947-70E740481C1C}">
                <a14:useLocalDpi xmlns:a14="http://schemas.microsoft.com/office/drawing/2010/main" val="0"/>
              </a:ext>
            </a:extLst>
          </a:blip>
          <a:srcRect t="8460" b="34721"/>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00B94E11-538D-4581-8E55-5ECECA3F6D78}"/>
              </a:ext>
            </a:extLst>
          </p:cNvPr>
          <p:cNvSpPr>
            <a:spLocks noGrp="1"/>
          </p:cNvSpPr>
          <p:nvPr>
            <p:ph type="title"/>
          </p:nvPr>
        </p:nvSpPr>
        <p:spPr>
          <a:xfrm>
            <a:off x="8022021" y="3231931"/>
            <a:ext cx="3852041" cy="1834056"/>
          </a:xfrm>
        </p:spPr>
        <p:txBody>
          <a:bodyPr vert="horz" lIns="91440" tIns="45720" rIns="91440" bIns="45720" rtlCol="0" anchor="b">
            <a:normAutofit fontScale="90000"/>
          </a:bodyPr>
          <a:lstStyle/>
          <a:p>
            <a:pPr algn="ctr"/>
            <a:r>
              <a:rPr lang="en-US" sz="4000" dirty="0">
                <a:solidFill>
                  <a:schemeClr val="accent1">
                    <a:lumMod val="75000"/>
                  </a:schemeClr>
                </a:solidFill>
                <a:latin typeface="Segoe UI Semibold" panose="020B0702040204020203" pitchFamily="34" charset="0"/>
                <a:cs typeface="Segoe UI Semibold" panose="020B0702040204020203" pitchFamily="34" charset="0"/>
              </a:rPr>
              <a:t>Il </a:t>
            </a:r>
            <a:r>
              <a:rPr lang="en-US" sz="4000" dirty="0" err="1">
                <a:solidFill>
                  <a:schemeClr val="accent1">
                    <a:lumMod val="75000"/>
                  </a:schemeClr>
                </a:solidFill>
                <a:latin typeface="Segoe UI Semibold" panose="020B0702040204020203" pitchFamily="34" charset="0"/>
                <a:cs typeface="Segoe UI Semibold" panose="020B0702040204020203" pitchFamily="34" charset="0"/>
              </a:rPr>
              <a:t>Direttore</a:t>
            </a:r>
            <a:r>
              <a:rPr lang="en-US" sz="4000" dirty="0">
                <a:solidFill>
                  <a:schemeClr val="accent1">
                    <a:lumMod val="75000"/>
                  </a:schemeClr>
                </a:solidFill>
                <a:latin typeface="Segoe UI Semibold" panose="020B0702040204020203" pitchFamily="34" charset="0"/>
                <a:cs typeface="Segoe UI Semibold" panose="020B0702040204020203" pitchFamily="34" charset="0"/>
              </a:rPr>
              <a:t> Paolo </a:t>
            </a:r>
            <a:r>
              <a:rPr lang="en-US" sz="4000" dirty="0" err="1">
                <a:solidFill>
                  <a:schemeClr val="accent1">
                    <a:lumMod val="75000"/>
                  </a:schemeClr>
                </a:solidFill>
                <a:latin typeface="Segoe UI Semibold" panose="020B0702040204020203" pitchFamily="34" charset="0"/>
                <a:cs typeface="Segoe UI Semibold" panose="020B0702040204020203" pitchFamily="34" charset="0"/>
              </a:rPr>
              <a:t>Giulierini</a:t>
            </a:r>
            <a:r>
              <a:rPr lang="en-US" sz="4000" dirty="0">
                <a:solidFill>
                  <a:schemeClr val="accent1">
                    <a:lumMod val="75000"/>
                  </a:schemeClr>
                </a:solidFill>
                <a:latin typeface="Segoe UI Semibold" panose="020B0702040204020203" pitchFamily="34" charset="0"/>
                <a:cs typeface="Segoe UI Semibold" panose="020B0702040204020203" pitchFamily="34" charset="0"/>
              </a:rPr>
              <a:t> </a:t>
            </a:r>
            <a:r>
              <a:rPr lang="en-US" sz="4000" dirty="0" err="1">
                <a:solidFill>
                  <a:schemeClr val="accent1">
                    <a:lumMod val="75000"/>
                  </a:schemeClr>
                </a:solidFill>
                <a:latin typeface="Segoe UI Semibold" panose="020B0702040204020203" pitchFamily="34" charset="0"/>
                <a:cs typeface="Segoe UI Semibold" panose="020B0702040204020203" pitchFamily="34" charset="0"/>
              </a:rPr>
              <a:t>diventa</a:t>
            </a:r>
            <a:r>
              <a:rPr lang="en-US" sz="4000" dirty="0">
                <a:solidFill>
                  <a:schemeClr val="accent1">
                    <a:lumMod val="75000"/>
                  </a:schemeClr>
                </a:solidFill>
                <a:latin typeface="Segoe UI Semibold" panose="020B0702040204020203" pitchFamily="34" charset="0"/>
                <a:cs typeface="Segoe UI Semibold" panose="020B0702040204020203" pitchFamily="34" charset="0"/>
              </a:rPr>
              <a:t> Socio </a:t>
            </a:r>
            <a:r>
              <a:rPr lang="en-US" sz="4000" dirty="0" err="1">
                <a:solidFill>
                  <a:schemeClr val="accent1">
                    <a:lumMod val="75000"/>
                  </a:schemeClr>
                </a:solidFill>
                <a:latin typeface="Segoe UI Semibold" panose="020B0702040204020203" pitchFamily="34" charset="0"/>
                <a:cs typeface="Segoe UI Semibold" panose="020B0702040204020203" pitchFamily="34" charset="0"/>
              </a:rPr>
              <a:t>Onorario</a:t>
            </a:r>
            <a:r>
              <a:rPr lang="en-US" sz="4000" dirty="0">
                <a:solidFill>
                  <a:schemeClr val="accent1">
                    <a:lumMod val="75000"/>
                  </a:schemeClr>
                </a:solidFill>
                <a:latin typeface="Segoe UI Semibold" panose="020B0702040204020203" pitchFamily="34" charset="0"/>
                <a:cs typeface="Segoe UI Semibold" panose="020B0702040204020203" pitchFamily="34" charset="0"/>
              </a:rPr>
              <a:t> del Club</a:t>
            </a:r>
          </a:p>
        </p:txBody>
      </p:sp>
    </p:spTree>
    <p:extLst>
      <p:ext uri="{BB962C8B-B14F-4D97-AF65-F5344CB8AC3E}">
        <p14:creationId xmlns:p14="http://schemas.microsoft.com/office/powerpoint/2010/main" val="14841563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90EF964-BD8F-4861-B54E-95E2C10D6037}"/>
              </a:ext>
            </a:extLst>
          </p:cNvPr>
          <p:cNvPicPr>
            <a:picLocks noChangeAspect="1"/>
          </p:cNvPicPr>
          <p:nvPr/>
        </p:nvPicPr>
        <p:blipFill rotWithShape="1">
          <a:blip r:embed="rId2">
            <a:extLst>
              <a:ext uri="{28A0092B-C50C-407E-A947-70E740481C1C}">
                <a14:useLocalDpi xmlns:a14="http://schemas.microsoft.com/office/drawing/2010/main" val="0"/>
              </a:ext>
            </a:extLst>
          </a:blip>
          <a:srcRect t="1619" b="26265"/>
          <a:stretch/>
        </p:blipFill>
        <p:spPr>
          <a:xfrm>
            <a:off x="20" y="10"/>
            <a:ext cx="12191980" cy="6857990"/>
          </a:xfrm>
          <a:prstGeom prst="rect">
            <a:avLst/>
          </a:prstGeom>
        </p:spPr>
      </p:pic>
    </p:spTree>
    <p:extLst>
      <p:ext uri="{BB962C8B-B14F-4D97-AF65-F5344CB8AC3E}">
        <p14:creationId xmlns:p14="http://schemas.microsoft.com/office/powerpoint/2010/main" val="10308962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902431E-2852-4C54-BE05-4E949CEC0ADD}"/>
              </a:ext>
            </a:extLst>
          </p:cNvPr>
          <p:cNvPicPr>
            <a:picLocks noChangeAspect="1"/>
          </p:cNvPicPr>
          <p:nvPr/>
        </p:nvPicPr>
        <p:blipFill rotWithShape="1">
          <a:blip r:embed="rId2">
            <a:extLst>
              <a:ext uri="{28A0092B-C50C-407E-A947-70E740481C1C}">
                <a14:useLocalDpi xmlns:a14="http://schemas.microsoft.com/office/drawing/2010/main" val="0"/>
              </a:ext>
            </a:extLst>
          </a:blip>
          <a:srcRect b="19929"/>
          <a:stretch/>
        </p:blipFill>
        <p:spPr>
          <a:xfrm>
            <a:off x="20" y="10"/>
            <a:ext cx="12191980" cy="6857990"/>
          </a:xfrm>
          <a:prstGeom prst="rect">
            <a:avLst/>
          </a:prstGeom>
        </p:spPr>
      </p:pic>
    </p:spTree>
    <p:extLst>
      <p:ext uri="{BB962C8B-B14F-4D97-AF65-F5344CB8AC3E}">
        <p14:creationId xmlns:p14="http://schemas.microsoft.com/office/powerpoint/2010/main" val="42615312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AD22219-9C25-4C6D-9C35-061F7B1C11E2}"/>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0" y="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0C64052F-7316-44A9-AE0D-869DFEF46FB3}"/>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2400" dirty="0" err="1">
                <a:solidFill>
                  <a:schemeClr val="accent1">
                    <a:lumMod val="75000"/>
                  </a:schemeClr>
                </a:solidFill>
                <a:latin typeface="Segoe UI Semibold" panose="020B0702040204020203" pitchFamily="34" charset="0"/>
                <a:cs typeface="Segoe UI Semibold" panose="020B0702040204020203" pitchFamily="34" charset="0"/>
              </a:rPr>
              <a:t>Serata</a:t>
            </a:r>
            <a:r>
              <a:rPr lang="en-US" sz="2400" dirty="0">
                <a:solidFill>
                  <a:schemeClr val="accent1">
                    <a:lumMod val="75000"/>
                  </a:schemeClr>
                </a:solidFill>
                <a:latin typeface="Segoe UI Semibold" panose="020B0702040204020203" pitchFamily="34" charset="0"/>
                <a:cs typeface="Segoe UI Semibold" panose="020B0702040204020203" pitchFamily="34" charset="0"/>
              </a:rPr>
              <a:t> con </a:t>
            </a:r>
            <a:r>
              <a:rPr lang="en-US" sz="2400" dirty="0" err="1">
                <a:solidFill>
                  <a:schemeClr val="accent1">
                    <a:lumMod val="75000"/>
                  </a:schemeClr>
                </a:solidFill>
                <a:latin typeface="Segoe UI Semibold" panose="020B0702040204020203" pitchFamily="34" charset="0"/>
                <a:cs typeface="Segoe UI Semibold" panose="020B0702040204020203" pitchFamily="34" charset="0"/>
              </a:rPr>
              <a:t>il</a:t>
            </a:r>
            <a:r>
              <a:rPr lang="en-US" sz="2400" dirty="0">
                <a:solidFill>
                  <a:schemeClr val="accent1">
                    <a:lumMod val="75000"/>
                  </a:schemeClr>
                </a:solidFill>
                <a:latin typeface="Segoe UI Semibold" panose="020B0702040204020203" pitchFamily="34" charset="0"/>
                <a:cs typeface="Segoe UI Semibold" panose="020B0702040204020203" pitchFamily="34" charset="0"/>
              </a:rPr>
              <a:t> Maestro Filippo </a:t>
            </a:r>
            <a:r>
              <a:rPr lang="en-US" sz="2400" dirty="0" err="1">
                <a:solidFill>
                  <a:schemeClr val="accent1">
                    <a:lumMod val="75000"/>
                  </a:schemeClr>
                </a:solidFill>
                <a:latin typeface="Segoe UI Semibold" panose="020B0702040204020203" pitchFamily="34" charset="0"/>
                <a:cs typeface="Segoe UI Semibold" panose="020B0702040204020203" pitchFamily="34" charset="0"/>
              </a:rPr>
              <a:t>Zigante</a:t>
            </a:r>
            <a:r>
              <a:rPr lang="en-US" sz="2400" dirty="0">
                <a:solidFill>
                  <a:schemeClr val="accent1">
                    <a:lumMod val="75000"/>
                  </a:schemeClr>
                </a:solidFill>
                <a:latin typeface="Segoe UI Semibold" panose="020B0702040204020203" pitchFamily="34" charset="0"/>
                <a:cs typeface="Segoe UI Semibold" panose="020B0702040204020203" pitchFamily="34" charset="0"/>
              </a:rPr>
              <a:t> - </a:t>
            </a:r>
            <a:r>
              <a:rPr lang="it-IT" sz="2400" dirty="0">
                <a:solidFill>
                  <a:schemeClr val="accent1">
                    <a:lumMod val="75000"/>
                  </a:schemeClr>
                </a:solidFill>
                <a:latin typeface="Segoe UI Semibold" panose="020B0702040204020203" pitchFamily="34" charset="0"/>
                <a:cs typeface="Segoe UI Semibold" panose="020B0702040204020203" pitchFamily="34" charset="0"/>
              </a:rPr>
              <a:t>Direttore artistico ANCEM (Orchestra da camera) di Napoli</a:t>
            </a:r>
            <a:r>
              <a:rPr lang="en-US" sz="2400" dirty="0">
                <a:solidFill>
                  <a:schemeClr val="accent1">
                    <a:lumMod val="75000"/>
                  </a:schemeClr>
                </a:solidFill>
                <a:latin typeface="Segoe UI Semibold" panose="020B0702040204020203" pitchFamily="34" charset="0"/>
                <a:cs typeface="Segoe UI Semibold" panose="020B0702040204020203" pitchFamily="34" charset="0"/>
              </a:rPr>
              <a:t> </a:t>
            </a:r>
            <a:r>
              <a:rPr lang="en-US" sz="2400" dirty="0" err="1">
                <a:solidFill>
                  <a:schemeClr val="accent1">
                    <a:lumMod val="75000"/>
                  </a:schemeClr>
                </a:solidFill>
                <a:latin typeface="Segoe UI Semibold" panose="020B0702040204020203" pitchFamily="34" charset="0"/>
                <a:cs typeface="Segoe UI Semibold" panose="020B0702040204020203" pitchFamily="34" charset="0"/>
              </a:rPr>
              <a:t>Ottobre</a:t>
            </a:r>
            <a:r>
              <a:rPr lang="en-US" sz="2400" dirty="0">
                <a:solidFill>
                  <a:schemeClr val="accent1">
                    <a:lumMod val="75000"/>
                  </a:schemeClr>
                </a:solidFill>
                <a:latin typeface="Segoe UI Semibold" panose="020B0702040204020203" pitchFamily="34" charset="0"/>
                <a:cs typeface="Segoe UI Semibold" panose="020B0702040204020203" pitchFamily="34" charset="0"/>
              </a:rPr>
              <a:t> 2017</a:t>
            </a:r>
          </a:p>
        </p:txBody>
      </p:sp>
    </p:spTree>
    <p:extLst>
      <p:ext uri="{BB962C8B-B14F-4D97-AF65-F5344CB8AC3E}">
        <p14:creationId xmlns:p14="http://schemas.microsoft.com/office/powerpoint/2010/main" val="39034369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95B832F-D4C8-4637-BB7B-C9DEC328A7CE}"/>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Tree>
    <p:extLst>
      <p:ext uri="{BB962C8B-B14F-4D97-AF65-F5344CB8AC3E}">
        <p14:creationId xmlns:p14="http://schemas.microsoft.com/office/powerpoint/2010/main" val="29018900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4"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Immagine 3">
            <a:extLst>
              <a:ext uri="{FF2B5EF4-FFF2-40B4-BE49-F238E27FC236}">
                <a16:creationId xmlns:a16="http://schemas.microsoft.com/office/drawing/2014/main" id="{8B1A9B36-35AE-4D2E-8433-BAD688477C12}"/>
              </a:ext>
            </a:extLst>
          </p:cNvPr>
          <p:cNvPicPr>
            <a:picLocks noChangeAspect="1"/>
          </p:cNvPicPr>
          <p:nvPr/>
        </p:nvPicPr>
        <p:blipFill rotWithShape="1">
          <a:blip r:embed="rId2">
            <a:extLst>
              <a:ext uri="{28A0092B-C50C-407E-A947-70E740481C1C}">
                <a14:useLocalDpi xmlns:a14="http://schemas.microsoft.com/office/drawing/2010/main" val="0"/>
              </a:ext>
            </a:extLst>
          </a:blip>
          <a:srcRect t="24627" r="1" b="3395"/>
          <a:stretch/>
        </p:blipFill>
        <p:spPr>
          <a:xfrm rot="21480000">
            <a:off x="1137837" y="1003258"/>
            <a:ext cx="9916327" cy="4764396"/>
          </a:xfrm>
          <a:prstGeom prst="rect">
            <a:avLst/>
          </a:prstGeom>
        </p:spPr>
      </p:pic>
    </p:spTree>
    <p:extLst>
      <p:ext uri="{BB962C8B-B14F-4D97-AF65-F5344CB8AC3E}">
        <p14:creationId xmlns:p14="http://schemas.microsoft.com/office/powerpoint/2010/main" val="9505042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B547373F-AF2E-4907-B442-9F902B387F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7CC9345-990D-4922-AD06-E0C20ECC0228}"/>
              </a:ext>
            </a:extLst>
          </p:cNvPr>
          <p:cNvSpPr>
            <a:spLocks noGrp="1"/>
          </p:cNvSpPr>
          <p:nvPr>
            <p:ph type="title"/>
          </p:nvPr>
        </p:nvSpPr>
        <p:spPr>
          <a:xfrm>
            <a:off x="1028700" y="190501"/>
            <a:ext cx="2886075" cy="2486024"/>
          </a:xfrm>
          <a:noFill/>
        </p:spPr>
        <p:txBody>
          <a:bodyPr vert="horz" lIns="91440" tIns="45720" rIns="91440" bIns="45720" rtlCol="0" anchor="ctr">
            <a:normAutofit/>
          </a:bodyPr>
          <a:lstStyle/>
          <a:p>
            <a:pPr algn="ctr"/>
            <a:r>
              <a:rPr lang="en-US" sz="3600" dirty="0">
                <a:solidFill>
                  <a:schemeClr val="bg1"/>
                </a:solidFill>
              </a:rPr>
              <a:t>Il </a:t>
            </a:r>
            <a:r>
              <a:rPr lang="en-US" sz="3600" dirty="0" err="1">
                <a:solidFill>
                  <a:schemeClr val="bg1"/>
                </a:solidFill>
              </a:rPr>
              <a:t>Consiglio</a:t>
            </a:r>
            <a:r>
              <a:rPr lang="en-US" sz="3600" dirty="0">
                <a:solidFill>
                  <a:schemeClr val="bg1"/>
                </a:solidFill>
              </a:rPr>
              <a:t> </a:t>
            </a:r>
            <a:r>
              <a:rPr lang="en-US" sz="3600" dirty="0" err="1">
                <a:solidFill>
                  <a:schemeClr val="bg1"/>
                </a:solidFill>
              </a:rPr>
              <a:t>Direttivo</a:t>
            </a:r>
            <a:r>
              <a:rPr lang="en-US" sz="3600" dirty="0">
                <a:solidFill>
                  <a:schemeClr val="bg1"/>
                </a:solidFill>
              </a:rPr>
              <a:t> 2017-2018</a:t>
            </a:r>
          </a:p>
        </p:txBody>
      </p:sp>
      <p:sp>
        <p:nvSpPr>
          <p:cNvPr id="6" name="Rettangolo 5">
            <a:extLst>
              <a:ext uri="{FF2B5EF4-FFF2-40B4-BE49-F238E27FC236}">
                <a16:creationId xmlns:a16="http://schemas.microsoft.com/office/drawing/2014/main" id="{4F5D4BEF-CB0D-43E3-B509-95966A1085A6}"/>
              </a:ext>
            </a:extLst>
          </p:cNvPr>
          <p:cNvSpPr/>
          <p:nvPr/>
        </p:nvSpPr>
        <p:spPr>
          <a:xfrm>
            <a:off x="4362449" y="1884087"/>
            <a:ext cx="6096000" cy="4401205"/>
          </a:xfrm>
          <a:prstGeom prst="rect">
            <a:avLst/>
          </a:prstGeom>
        </p:spPr>
        <p:txBody>
          <a:bodyPr>
            <a:spAutoFit/>
          </a:bodyPr>
          <a:lstStyle/>
          <a:p>
            <a:pPr>
              <a:buFont typeface="Arial" panose="020B0604020202020204" pitchFamily="34" charset="0"/>
              <a:buChar char="•"/>
            </a:pPr>
            <a:r>
              <a:rPr lang="it-IT" sz="2000" dirty="0">
                <a:solidFill>
                  <a:schemeClr val="accent1">
                    <a:lumMod val="50000"/>
                  </a:schemeClr>
                </a:solidFill>
                <a:latin typeface="Segoe UI Semibold" panose="020B0702040204020203" pitchFamily="34" charset="0"/>
                <a:cs typeface="Segoe UI Semibold" panose="020B0702040204020203" pitchFamily="34" charset="0"/>
              </a:rPr>
              <a:t> </a:t>
            </a:r>
            <a:r>
              <a:rPr lang="it-IT" sz="2000" i="1" dirty="0">
                <a:solidFill>
                  <a:schemeClr val="accent1">
                    <a:lumMod val="50000"/>
                  </a:schemeClr>
                </a:solidFill>
                <a:latin typeface="Segoe UI Semibold" panose="020B0702040204020203" pitchFamily="34" charset="0"/>
                <a:cs typeface="Segoe UI Semibold" panose="020B0702040204020203" pitchFamily="34" charset="0"/>
              </a:rPr>
              <a:t>Presidente 2017-2018 – </a:t>
            </a:r>
            <a:r>
              <a:rPr lang="it-IT" sz="2000" b="1" i="1" dirty="0">
                <a:solidFill>
                  <a:schemeClr val="accent1">
                    <a:lumMod val="50000"/>
                  </a:schemeClr>
                </a:solidFill>
                <a:latin typeface="Segoe UI Semibold" panose="020B0702040204020203" pitchFamily="34" charset="0"/>
                <a:cs typeface="Segoe UI Semibold" panose="020B0702040204020203" pitchFamily="34" charset="0"/>
              </a:rPr>
              <a:t>Alfredo </a:t>
            </a:r>
            <a:r>
              <a:rPr lang="it-IT" sz="2000" b="1" i="1" dirty="0" err="1">
                <a:solidFill>
                  <a:schemeClr val="accent1">
                    <a:lumMod val="50000"/>
                  </a:schemeClr>
                </a:solidFill>
                <a:latin typeface="Segoe UI Semibold" panose="020B0702040204020203" pitchFamily="34" charset="0"/>
                <a:cs typeface="Segoe UI Semibold" panose="020B0702040204020203" pitchFamily="34" charset="0"/>
              </a:rPr>
              <a:t>Ruosi</a:t>
            </a:r>
            <a:endParaRPr lang="it-IT" sz="2000" dirty="0">
              <a:solidFill>
                <a:schemeClr val="accent1">
                  <a:lumMod val="50000"/>
                </a:schemeClr>
              </a:solidFill>
              <a:latin typeface="Segoe UI Semibold" panose="020B0702040204020203" pitchFamily="34" charset="0"/>
              <a:cs typeface="Segoe UI Semibold" panose="020B0702040204020203" pitchFamily="34" charset="0"/>
            </a:endParaRPr>
          </a:p>
          <a:p>
            <a:pPr>
              <a:buFont typeface="Arial" panose="020B0604020202020204" pitchFamily="34" charset="0"/>
              <a:buChar char="•"/>
            </a:pPr>
            <a:r>
              <a:rPr lang="it-IT" sz="2000" i="1" dirty="0">
                <a:solidFill>
                  <a:schemeClr val="accent1">
                    <a:lumMod val="50000"/>
                  </a:schemeClr>
                </a:solidFill>
                <a:latin typeface="Segoe UI Semibold" panose="020B0702040204020203" pitchFamily="34" charset="0"/>
                <a:cs typeface="Segoe UI Semibold" panose="020B0702040204020203" pitchFamily="34" charset="0"/>
              </a:rPr>
              <a:t>Presidente </a:t>
            </a:r>
            <a:r>
              <a:rPr lang="it-IT" sz="2000" i="1" dirty="0" err="1">
                <a:solidFill>
                  <a:schemeClr val="accent1">
                    <a:lumMod val="50000"/>
                  </a:schemeClr>
                </a:solidFill>
                <a:latin typeface="Segoe UI Semibold" panose="020B0702040204020203" pitchFamily="34" charset="0"/>
                <a:cs typeface="Segoe UI Semibold" panose="020B0702040204020203" pitchFamily="34" charset="0"/>
              </a:rPr>
              <a:t>Incoming</a:t>
            </a:r>
            <a:r>
              <a:rPr lang="it-IT" sz="2000" i="1" dirty="0">
                <a:solidFill>
                  <a:schemeClr val="accent1">
                    <a:lumMod val="50000"/>
                  </a:schemeClr>
                </a:solidFill>
                <a:latin typeface="Segoe UI Semibold" panose="020B0702040204020203" pitchFamily="34" charset="0"/>
                <a:cs typeface="Segoe UI Semibold" panose="020B0702040204020203" pitchFamily="34" charset="0"/>
              </a:rPr>
              <a:t> 2018-2019 – </a:t>
            </a:r>
            <a:r>
              <a:rPr lang="it-IT" sz="2000" b="1" i="1" dirty="0">
                <a:solidFill>
                  <a:schemeClr val="accent1">
                    <a:lumMod val="50000"/>
                  </a:schemeClr>
                </a:solidFill>
                <a:latin typeface="Segoe UI Semibold" panose="020B0702040204020203" pitchFamily="34" charset="0"/>
                <a:cs typeface="Segoe UI Semibold" panose="020B0702040204020203" pitchFamily="34" charset="0"/>
              </a:rPr>
              <a:t>Gianfranco Vallone</a:t>
            </a:r>
            <a:endParaRPr lang="it-IT" sz="2000" dirty="0">
              <a:solidFill>
                <a:schemeClr val="accent1">
                  <a:lumMod val="50000"/>
                </a:schemeClr>
              </a:solidFill>
              <a:latin typeface="Segoe UI Semibold" panose="020B0702040204020203" pitchFamily="34" charset="0"/>
              <a:cs typeface="Segoe UI Semibold" panose="020B0702040204020203" pitchFamily="34" charset="0"/>
            </a:endParaRPr>
          </a:p>
          <a:p>
            <a:pPr>
              <a:buFont typeface="Arial" panose="020B0604020202020204" pitchFamily="34" charset="0"/>
              <a:buChar char="•"/>
            </a:pPr>
            <a:r>
              <a:rPr lang="it-IT" sz="2000" i="1" dirty="0" err="1">
                <a:solidFill>
                  <a:schemeClr val="accent1">
                    <a:lumMod val="50000"/>
                  </a:schemeClr>
                </a:solidFill>
                <a:latin typeface="Segoe UI Semibold" panose="020B0702040204020203" pitchFamily="34" charset="0"/>
                <a:cs typeface="Segoe UI Semibold" panose="020B0702040204020203" pitchFamily="34" charset="0"/>
              </a:rPr>
              <a:t>Past</a:t>
            </a:r>
            <a:r>
              <a:rPr lang="it-IT" sz="2000" i="1" dirty="0">
                <a:solidFill>
                  <a:schemeClr val="accent1">
                    <a:lumMod val="50000"/>
                  </a:schemeClr>
                </a:solidFill>
                <a:latin typeface="Segoe UI Semibold" panose="020B0702040204020203" pitchFamily="34" charset="0"/>
                <a:cs typeface="Segoe UI Semibold" panose="020B0702040204020203" pitchFamily="34" charset="0"/>
              </a:rPr>
              <a:t> </a:t>
            </a:r>
            <a:r>
              <a:rPr lang="it-IT" sz="2000" i="1" dirty="0" err="1">
                <a:solidFill>
                  <a:schemeClr val="accent1">
                    <a:lumMod val="50000"/>
                  </a:schemeClr>
                </a:solidFill>
                <a:latin typeface="Segoe UI Semibold" panose="020B0702040204020203" pitchFamily="34" charset="0"/>
                <a:cs typeface="Segoe UI Semibold" panose="020B0702040204020203" pitchFamily="34" charset="0"/>
              </a:rPr>
              <a:t>President</a:t>
            </a:r>
            <a:r>
              <a:rPr lang="it-IT" sz="2000" i="1" dirty="0">
                <a:solidFill>
                  <a:schemeClr val="accent1">
                    <a:lumMod val="50000"/>
                  </a:schemeClr>
                </a:solidFill>
                <a:latin typeface="Segoe UI Semibold" panose="020B0702040204020203" pitchFamily="34" charset="0"/>
                <a:cs typeface="Segoe UI Semibold" panose="020B0702040204020203" pitchFamily="34" charset="0"/>
              </a:rPr>
              <a:t> 2016-2017 – </a:t>
            </a:r>
            <a:r>
              <a:rPr lang="it-IT" sz="2000" b="1" i="1" dirty="0">
                <a:solidFill>
                  <a:schemeClr val="accent1">
                    <a:lumMod val="50000"/>
                  </a:schemeClr>
                </a:solidFill>
                <a:latin typeface="Segoe UI Semibold" panose="020B0702040204020203" pitchFamily="34" charset="0"/>
                <a:cs typeface="Segoe UI Semibold" panose="020B0702040204020203" pitchFamily="34" charset="0"/>
              </a:rPr>
              <a:t>Mauro </a:t>
            </a:r>
            <a:r>
              <a:rPr lang="it-IT" sz="2000" b="1" i="1" dirty="0" err="1">
                <a:solidFill>
                  <a:schemeClr val="accent1">
                    <a:lumMod val="50000"/>
                  </a:schemeClr>
                </a:solidFill>
                <a:latin typeface="Segoe UI Semibold" panose="020B0702040204020203" pitchFamily="34" charset="0"/>
                <a:cs typeface="Segoe UI Semibold" panose="020B0702040204020203" pitchFamily="34" charset="0"/>
              </a:rPr>
              <a:t>Giancaspro</a:t>
            </a:r>
            <a:endParaRPr lang="it-IT" sz="2000" dirty="0">
              <a:solidFill>
                <a:schemeClr val="accent1">
                  <a:lumMod val="50000"/>
                </a:schemeClr>
              </a:solidFill>
              <a:latin typeface="Segoe UI Semibold" panose="020B0702040204020203" pitchFamily="34" charset="0"/>
              <a:cs typeface="Segoe UI Semibold" panose="020B0702040204020203" pitchFamily="34" charset="0"/>
            </a:endParaRPr>
          </a:p>
          <a:p>
            <a:pPr>
              <a:buFont typeface="Arial" panose="020B0604020202020204" pitchFamily="34" charset="0"/>
              <a:buChar char="•"/>
            </a:pPr>
            <a:r>
              <a:rPr lang="it-IT" sz="2000" i="1" dirty="0">
                <a:solidFill>
                  <a:schemeClr val="accent1">
                    <a:lumMod val="50000"/>
                  </a:schemeClr>
                </a:solidFill>
                <a:latin typeface="Segoe UI Semibold" panose="020B0702040204020203" pitchFamily="34" charset="0"/>
                <a:cs typeface="Segoe UI Semibold" panose="020B0702040204020203" pitchFamily="34" charset="0"/>
              </a:rPr>
              <a:t>Vicepresidenti – </a:t>
            </a:r>
            <a:r>
              <a:rPr lang="it-IT" sz="2000" b="1" i="1" dirty="0">
                <a:solidFill>
                  <a:schemeClr val="accent1">
                    <a:lumMod val="50000"/>
                  </a:schemeClr>
                </a:solidFill>
                <a:latin typeface="Segoe UI Semibold" panose="020B0702040204020203" pitchFamily="34" charset="0"/>
                <a:cs typeface="Segoe UI Semibold" panose="020B0702040204020203" pitchFamily="34" charset="0"/>
              </a:rPr>
              <a:t>Pasquale Di Costanzo; Gianni Tomo</a:t>
            </a:r>
            <a:endParaRPr lang="it-IT" sz="2000" dirty="0">
              <a:solidFill>
                <a:schemeClr val="accent1">
                  <a:lumMod val="50000"/>
                </a:schemeClr>
              </a:solidFill>
              <a:latin typeface="Segoe UI Semibold" panose="020B0702040204020203" pitchFamily="34" charset="0"/>
              <a:cs typeface="Segoe UI Semibold" panose="020B0702040204020203" pitchFamily="34" charset="0"/>
            </a:endParaRPr>
          </a:p>
          <a:p>
            <a:pPr>
              <a:buFont typeface="Arial" panose="020B0604020202020204" pitchFamily="34" charset="0"/>
              <a:buChar char="•"/>
            </a:pPr>
            <a:r>
              <a:rPr lang="it-IT" sz="2000" i="1" dirty="0">
                <a:solidFill>
                  <a:schemeClr val="accent1">
                    <a:lumMod val="50000"/>
                  </a:schemeClr>
                </a:solidFill>
                <a:latin typeface="Segoe UI Semibold" panose="020B0702040204020203" pitchFamily="34" charset="0"/>
                <a:cs typeface="Segoe UI Semibold" panose="020B0702040204020203" pitchFamily="34" charset="0"/>
              </a:rPr>
              <a:t>Consigliere Segretario – </a:t>
            </a:r>
            <a:r>
              <a:rPr lang="it-IT" sz="2000" b="1" dirty="0">
                <a:solidFill>
                  <a:schemeClr val="accent1">
                    <a:lumMod val="50000"/>
                  </a:schemeClr>
                </a:solidFill>
                <a:latin typeface="Segoe UI Semibold" panose="020B0702040204020203" pitchFamily="34" charset="0"/>
                <a:cs typeface="Segoe UI Semibold" panose="020B0702040204020203" pitchFamily="34" charset="0"/>
              </a:rPr>
              <a:t>Federico d’Aniello</a:t>
            </a:r>
            <a:endParaRPr lang="it-IT" sz="2000" dirty="0">
              <a:solidFill>
                <a:schemeClr val="accent1">
                  <a:lumMod val="50000"/>
                </a:schemeClr>
              </a:solidFill>
              <a:latin typeface="Segoe UI Semibold" panose="020B0702040204020203" pitchFamily="34" charset="0"/>
              <a:cs typeface="Segoe UI Semibold" panose="020B0702040204020203" pitchFamily="34" charset="0"/>
            </a:endParaRPr>
          </a:p>
          <a:p>
            <a:pPr>
              <a:buFont typeface="Arial" panose="020B0604020202020204" pitchFamily="34" charset="0"/>
              <a:buChar char="•"/>
            </a:pPr>
            <a:r>
              <a:rPr lang="it-IT" sz="2000" i="1" dirty="0">
                <a:solidFill>
                  <a:schemeClr val="accent1">
                    <a:lumMod val="50000"/>
                  </a:schemeClr>
                </a:solidFill>
                <a:latin typeface="Segoe UI Semibold" panose="020B0702040204020203" pitchFamily="34" charset="0"/>
                <a:cs typeface="Segoe UI Semibold" panose="020B0702040204020203" pitchFamily="34" charset="0"/>
              </a:rPr>
              <a:t>Segretario Esecutivo – </a:t>
            </a:r>
            <a:r>
              <a:rPr lang="it-IT" sz="2000" b="1" dirty="0">
                <a:solidFill>
                  <a:schemeClr val="accent1">
                    <a:lumMod val="50000"/>
                  </a:schemeClr>
                </a:solidFill>
                <a:latin typeface="Segoe UI Semibold" panose="020B0702040204020203" pitchFamily="34" charset="0"/>
                <a:cs typeface="Segoe UI Semibold" panose="020B0702040204020203" pitchFamily="34" charset="0"/>
              </a:rPr>
              <a:t>Federico d’Aniello</a:t>
            </a:r>
            <a:endParaRPr lang="it-IT" sz="2000" dirty="0">
              <a:solidFill>
                <a:schemeClr val="accent1">
                  <a:lumMod val="50000"/>
                </a:schemeClr>
              </a:solidFill>
              <a:latin typeface="Segoe UI Semibold" panose="020B0702040204020203" pitchFamily="34" charset="0"/>
              <a:cs typeface="Segoe UI Semibold" panose="020B0702040204020203" pitchFamily="34" charset="0"/>
            </a:endParaRPr>
          </a:p>
          <a:p>
            <a:pPr>
              <a:buFont typeface="Arial" panose="020B0604020202020204" pitchFamily="34" charset="0"/>
              <a:buChar char="•"/>
            </a:pPr>
            <a:r>
              <a:rPr lang="it-IT" sz="2000" i="1" dirty="0">
                <a:solidFill>
                  <a:schemeClr val="accent1">
                    <a:lumMod val="50000"/>
                  </a:schemeClr>
                </a:solidFill>
                <a:latin typeface="Segoe UI Semibold" panose="020B0702040204020203" pitchFamily="34" charset="0"/>
                <a:cs typeface="Segoe UI Semibold" panose="020B0702040204020203" pitchFamily="34" charset="0"/>
              </a:rPr>
              <a:t>Co – Segretario – </a:t>
            </a:r>
            <a:r>
              <a:rPr lang="it-IT" sz="2000" b="1" i="1" dirty="0">
                <a:solidFill>
                  <a:schemeClr val="accent1">
                    <a:lumMod val="50000"/>
                  </a:schemeClr>
                </a:solidFill>
                <a:latin typeface="Segoe UI Semibold" panose="020B0702040204020203" pitchFamily="34" charset="0"/>
                <a:cs typeface="Segoe UI Semibold" panose="020B0702040204020203" pitchFamily="34" charset="0"/>
              </a:rPr>
              <a:t>Lucio Todisco</a:t>
            </a:r>
            <a:endParaRPr lang="it-IT" sz="2000" dirty="0">
              <a:solidFill>
                <a:schemeClr val="accent1">
                  <a:lumMod val="50000"/>
                </a:schemeClr>
              </a:solidFill>
              <a:latin typeface="Segoe UI Semibold" panose="020B0702040204020203" pitchFamily="34" charset="0"/>
              <a:cs typeface="Segoe UI Semibold" panose="020B0702040204020203" pitchFamily="34" charset="0"/>
            </a:endParaRPr>
          </a:p>
          <a:p>
            <a:pPr>
              <a:buFont typeface="Arial" panose="020B0604020202020204" pitchFamily="34" charset="0"/>
              <a:buChar char="•"/>
            </a:pPr>
            <a:r>
              <a:rPr lang="it-IT" sz="2000" i="1" dirty="0">
                <a:solidFill>
                  <a:schemeClr val="accent1">
                    <a:lumMod val="50000"/>
                  </a:schemeClr>
                </a:solidFill>
                <a:latin typeface="Segoe UI Semibold" panose="020B0702040204020203" pitchFamily="34" charset="0"/>
                <a:cs typeface="Segoe UI Semibold" panose="020B0702040204020203" pitchFamily="34" charset="0"/>
              </a:rPr>
              <a:t>Prefetto –  </a:t>
            </a:r>
            <a:r>
              <a:rPr lang="it-IT" sz="2000" b="1" i="1" dirty="0">
                <a:solidFill>
                  <a:schemeClr val="accent1">
                    <a:lumMod val="50000"/>
                  </a:schemeClr>
                </a:solidFill>
                <a:latin typeface="Segoe UI Semibold" panose="020B0702040204020203" pitchFamily="34" charset="0"/>
                <a:cs typeface="Segoe UI Semibold" panose="020B0702040204020203" pitchFamily="34" charset="0"/>
              </a:rPr>
              <a:t>Sergio </a:t>
            </a:r>
            <a:r>
              <a:rPr lang="it-IT" sz="2000" b="1" i="1" dirty="0" err="1">
                <a:solidFill>
                  <a:schemeClr val="accent1">
                    <a:lumMod val="50000"/>
                  </a:schemeClr>
                </a:solidFill>
                <a:latin typeface="Segoe UI Semibold" panose="020B0702040204020203" pitchFamily="34" charset="0"/>
                <a:cs typeface="Segoe UI Semibold" panose="020B0702040204020203" pitchFamily="34" charset="0"/>
              </a:rPr>
              <a:t>Sangiovanni</a:t>
            </a:r>
            <a:endParaRPr lang="it-IT" sz="2000" dirty="0">
              <a:solidFill>
                <a:schemeClr val="accent1">
                  <a:lumMod val="50000"/>
                </a:schemeClr>
              </a:solidFill>
              <a:latin typeface="Segoe UI Semibold" panose="020B0702040204020203" pitchFamily="34" charset="0"/>
              <a:cs typeface="Segoe UI Semibold" panose="020B0702040204020203" pitchFamily="34" charset="0"/>
            </a:endParaRPr>
          </a:p>
          <a:p>
            <a:pPr>
              <a:buFont typeface="Arial" panose="020B0604020202020204" pitchFamily="34" charset="0"/>
              <a:buChar char="•"/>
            </a:pPr>
            <a:r>
              <a:rPr lang="it-IT" sz="2000" i="1" dirty="0">
                <a:solidFill>
                  <a:schemeClr val="accent1">
                    <a:lumMod val="50000"/>
                  </a:schemeClr>
                </a:solidFill>
                <a:latin typeface="Segoe UI Semibold" panose="020B0702040204020203" pitchFamily="34" charset="0"/>
                <a:cs typeface="Segoe UI Semibold" panose="020B0702040204020203" pitchFamily="34" charset="0"/>
              </a:rPr>
              <a:t>Co – Prefetto</a:t>
            </a:r>
            <a:r>
              <a:rPr lang="it-IT" sz="2000" dirty="0">
                <a:solidFill>
                  <a:schemeClr val="accent1">
                    <a:lumMod val="50000"/>
                  </a:schemeClr>
                </a:solidFill>
                <a:latin typeface="Segoe UI Semibold" panose="020B0702040204020203" pitchFamily="34" charset="0"/>
                <a:cs typeface="Segoe UI Semibold" panose="020B0702040204020203" pitchFamily="34" charset="0"/>
              </a:rPr>
              <a:t> – </a:t>
            </a:r>
            <a:r>
              <a:rPr lang="it-IT" sz="2000" b="1" i="1" dirty="0">
                <a:solidFill>
                  <a:schemeClr val="accent1">
                    <a:lumMod val="50000"/>
                  </a:schemeClr>
                </a:solidFill>
                <a:latin typeface="Segoe UI Semibold" panose="020B0702040204020203" pitchFamily="34" charset="0"/>
                <a:cs typeface="Segoe UI Semibold" panose="020B0702040204020203" pitchFamily="34" charset="0"/>
              </a:rPr>
              <a:t>Giuseppina D’Aniello</a:t>
            </a:r>
            <a:endParaRPr lang="it-IT" sz="2000" dirty="0">
              <a:solidFill>
                <a:schemeClr val="accent1">
                  <a:lumMod val="50000"/>
                </a:schemeClr>
              </a:solidFill>
              <a:latin typeface="Segoe UI Semibold" panose="020B0702040204020203" pitchFamily="34" charset="0"/>
              <a:cs typeface="Segoe UI Semibold" panose="020B0702040204020203" pitchFamily="34" charset="0"/>
            </a:endParaRPr>
          </a:p>
          <a:p>
            <a:pPr>
              <a:buFont typeface="Arial" panose="020B0604020202020204" pitchFamily="34" charset="0"/>
              <a:buChar char="•"/>
            </a:pPr>
            <a:r>
              <a:rPr lang="it-IT" sz="2000" i="1" dirty="0">
                <a:solidFill>
                  <a:schemeClr val="accent1">
                    <a:lumMod val="50000"/>
                  </a:schemeClr>
                </a:solidFill>
                <a:latin typeface="Segoe UI Semibold" panose="020B0702040204020203" pitchFamily="34" charset="0"/>
                <a:cs typeface="Segoe UI Semibold" panose="020B0702040204020203" pitchFamily="34" charset="0"/>
              </a:rPr>
              <a:t>Tesoriere – </a:t>
            </a:r>
            <a:r>
              <a:rPr lang="it-IT" sz="2000" b="1" i="1" dirty="0">
                <a:solidFill>
                  <a:schemeClr val="accent1">
                    <a:lumMod val="50000"/>
                  </a:schemeClr>
                </a:solidFill>
                <a:latin typeface="Segoe UI Semibold" panose="020B0702040204020203" pitchFamily="34" charset="0"/>
                <a:cs typeface="Segoe UI Semibold" panose="020B0702040204020203" pitchFamily="34" charset="0"/>
              </a:rPr>
              <a:t>Davide Leonardi</a:t>
            </a:r>
            <a:endParaRPr lang="it-IT" sz="2000" dirty="0">
              <a:solidFill>
                <a:schemeClr val="accent1">
                  <a:lumMod val="50000"/>
                </a:schemeClr>
              </a:solidFill>
              <a:latin typeface="Segoe UI Semibold" panose="020B0702040204020203" pitchFamily="34" charset="0"/>
              <a:cs typeface="Segoe UI Semibold" panose="020B0702040204020203" pitchFamily="34" charset="0"/>
            </a:endParaRPr>
          </a:p>
          <a:p>
            <a:pPr>
              <a:buFont typeface="Arial" panose="020B0604020202020204" pitchFamily="34" charset="0"/>
              <a:buChar char="•"/>
            </a:pPr>
            <a:r>
              <a:rPr lang="it-IT" sz="2000" i="1" dirty="0">
                <a:solidFill>
                  <a:schemeClr val="accent1">
                    <a:lumMod val="50000"/>
                  </a:schemeClr>
                </a:solidFill>
                <a:latin typeface="Segoe UI Semibold" panose="020B0702040204020203" pitchFamily="34" charset="0"/>
                <a:cs typeface="Segoe UI Semibold" panose="020B0702040204020203" pitchFamily="34" charset="0"/>
              </a:rPr>
              <a:t>Consiglieri – </a:t>
            </a:r>
            <a:r>
              <a:rPr lang="it-IT" sz="2000" b="1" i="1" dirty="0">
                <a:solidFill>
                  <a:schemeClr val="accent1">
                    <a:lumMod val="50000"/>
                  </a:schemeClr>
                </a:solidFill>
                <a:latin typeface="Segoe UI Semibold" panose="020B0702040204020203" pitchFamily="34" charset="0"/>
                <a:cs typeface="Segoe UI Semibold" panose="020B0702040204020203" pitchFamily="34" charset="0"/>
              </a:rPr>
              <a:t>Alfredo </a:t>
            </a:r>
            <a:r>
              <a:rPr lang="it-IT" sz="2000" b="1" i="1" dirty="0" err="1">
                <a:solidFill>
                  <a:schemeClr val="accent1">
                    <a:lumMod val="50000"/>
                  </a:schemeClr>
                </a:solidFill>
                <a:latin typeface="Segoe UI Semibold" panose="020B0702040204020203" pitchFamily="34" charset="0"/>
                <a:cs typeface="Segoe UI Semibold" panose="020B0702040204020203" pitchFamily="34" charset="0"/>
              </a:rPr>
              <a:t>Contieri</a:t>
            </a:r>
            <a:r>
              <a:rPr lang="it-IT" sz="2000" b="1" i="1" dirty="0">
                <a:solidFill>
                  <a:schemeClr val="accent1">
                    <a:lumMod val="50000"/>
                  </a:schemeClr>
                </a:solidFill>
                <a:latin typeface="Segoe UI Semibold" panose="020B0702040204020203" pitchFamily="34" charset="0"/>
                <a:cs typeface="Segoe UI Semibold" panose="020B0702040204020203" pitchFamily="34" charset="0"/>
              </a:rPr>
              <a:t>,</a:t>
            </a:r>
            <a:r>
              <a:rPr lang="it-IT" sz="2000" i="1" dirty="0">
                <a:solidFill>
                  <a:schemeClr val="accent1">
                    <a:lumMod val="50000"/>
                  </a:schemeClr>
                </a:solidFill>
                <a:latin typeface="Segoe UI Semibold" panose="020B0702040204020203" pitchFamily="34" charset="0"/>
                <a:cs typeface="Segoe UI Semibold" panose="020B0702040204020203" pitchFamily="34" charset="0"/>
              </a:rPr>
              <a:t> </a:t>
            </a:r>
            <a:r>
              <a:rPr lang="it-IT" sz="2000" b="1" i="1" dirty="0">
                <a:solidFill>
                  <a:schemeClr val="accent1">
                    <a:lumMod val="50000"/>
                  </a:schemeClr>
                </a:solidFill>
                <a:latin typeface="Segoe UI Semibold" panose="020B0702040204020203" pitchFamily="34" charset="0"/>
                <a:cs typeface="Segoe UI Semibold" panose="020B0702040204020203" pitchFamily="34" charset="0"/>
              </a:rPr>
              <a:t>Dino </a:t>
            </a:r>
            <a:r>
              <a:rPr lang="it-IT" sz="2000" b="1" i="1" dirty="0" err="1">
                <a:solidFill>
                  <a:schemeClr val="accent1">
                    <a:lumMod val="50000"/>
                  </a:schemeClr>
                </a:solidFill>
                <a:latin typeface="Segoe UI Semibold" panose="020B0702040204020203" pitchFamily="34" charset="0"/>
                <a:cs typeface="Segoe UI Semibold" panose="020B0702040204020203" pitchFamily="34" charset="0"/>
              </a:rPr>
              <a:t>Falconio</a:t>
            </a:r>
            <a:r>
              <a:rPr lang="it-IT" sz="2000" b="1" i="1" dirty="0">
                <a:solidFill>
                  <a:schemeClr val="accent1">
                    <a:lumMod val="50000"/>
                  </a:schemeClr>
                </a:solidFill>
                <a:latin typeface="Segoe UI Semibold" panose="020B0702040204020203" pitchFamily="34" charset="0"/>
                <a:cs typeface="Segoe UI Semibold" panose="020B0702040204020203" pitchFamily="34" charset="0"/>
              </a:rPr>
              <a:t>; Marco Montefusco; Roberto </a:t>
            </a:r>
            <a:r>
              <a:rPr lang="it-IT" sz="2000" b="1" i="1" dirty="0" err="1">
                <a:solidFill>
                  <a:schemeClr val="accent1">
                    <a:lumMod val="50000"/>
                  </a:schemeClr>
                </a:solidFill>
                <a:latin typeface="Segoe UI Semibold" panose="020B0702040204020203" pitchFamily="34" charset="0"/>
                <a:cs typeface="Segoe UI Semibold" panose="020B0702040204020203" pitchFamily="34" charset="0"/>
              </a:rPr>
              <a:t>Vona</a:t>
            </a:r>
            <a:r>
              <a:rPr lang="it-IT" sz="2000" b="1" i="1" dirty="0">
                <a:solidFill>
                  <a:schemeClr val="accent1">
                    <a:lumMod val="50000"/>
                  </a:schemeClr>
                </a:solidFill>
                <a:latin typeface="Segoe UI Semibold" panose="020B0702040204020203" pitchFamily="34" charset="0"/>
                <a:cs typeface="Segoe UI Semibold" panose="020B0702040204020203" pitchFamily="34" charset="0"/>
              </a:rPr>
              <a:t> </a:t>
            </a:r>
            <a:endParaRPr lang="it-IT" sz="2000" b="0" i="0" dirty="0">
              <a:solidFill>
                <a:schemeClr val="accent1">
                  <a:lumMod val="50000"/>
                </a:schemeClr>
              </a:solidFill>
              <a:effectLst/>
              <a:latin typeface="Segoe UI Semibold" panose="020B0702040204020203" pitchFamily="34" charset="0"/>
              <a:cs typeface="Segoe UI Semibold" panose="020B0702040204020203" pitchFamily="34" charset="0"/>
            </a:endParaRPr>
          </a:p>
        </p:txBody>
      </p:sp>
      <p:pic>
        <p:nvPicPr>
          <p:cNvPr id="8" name="Immagine 7">
            <a:extLst>
              <a:ext uri="{FF2B5EF4-FFF2-40B4-BE49-F238E27FC236}">
                <a16:creationId xmlns:a16="http://schemas.microsoft.com/office/drawing/2014/main" id="{DEC1596F-F2EC-496F-8E81-B5F447F93C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4993" y="2471"/>
            <a:ext cx="2906912" cy="1662023"/>
          </a:xfrm>
          <a:prstGeom prst="rect">
            <a:avLst/>
          </a:prstGeom>
        </p:spPr>
      </p:pic>
    </p:spTree>
    <p:extLst>
      <p:ext uri="{BB962C8B-B14F-4D97-AF65-F5344CB8AC3E}">
        <p14:creationId xmlns:p14="http://schemas.microsoft.com/office/powerpoint/2010/main" val="30964978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25F3D36-DE4D-478A-9C88-F3FD852BED2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0BB8838F-3D26-4028-91B5-8BBC1648EA71}"/>
              </a:ext>
            </a:extLst>
          </p:cNvPr>
          <p:cNvSpPr>
            <a:spLocks noGrp="1"/>
          </p:cNvSpPr>
          <p:nvPr>
            <p:ph type="title"/>
          </p:nvPr>
        </p:nvSpPr>
        <p:spPr>
          <a:xfrm>
            <a:off x="8022021" y="3231931"/>
            <a:ext cx="3852041" cy="1834056"/>
          </a:xfrm>
        </p:spPr>
        <p:txBody>
          <a:bodyPr vert="horz" lIns="91440" tIns="45720" rIns="91440" bIns="45720" rtlCol="0" anchor="b">
            <a:noAutofit/>
          </a:bodyPr>
          <a:lstStyle/>
          <a:p>
            <a:pPr algn="ctr"/>
            <a:r>
              <a:rPr lang="en-US" sz="2800" b="1" dirty="0" err="1">
                <a:solidFill>
                  <a:schemeClr val="accent1">
                    <a:lumMod val="75000"/>
                  </a:schemeClr>
                </a:solidFill>
                <a:latin typeface="Segoe UI Semibold" panose="020B0702040204020203" pitchFamily="34" charset="0"/>
                <a:cs typeface="Segoe UI Semibold" panose="020B0702040204020203" pitchFamily="34" charset="0"/>
              </a:rPr>
              <a:t>Conviviale</a:t>
            </a:r>
            <a:r>
              <a:rPr lang="en-US" sz="2800" b="1" dirty="0">
                <a:solidFill>
                  <a:schemeClr val="accent1">
                    <a:lumMod val="75000"/>
                  </a:schemeClr>
                </a:solidFill>
                <a:latin typeface="Segoe UI Semibold" panose="020B0702040204020203" pitchFamily="34" charset="0"/>
                <a:cs typeface="Segoe UI Semibold" panose="020B0702040204020203" pitchFamily="34" charset="0"/>
              </a:rPr>
              <a:t> interclub con </a:t>
            </a:r>
            <a:r>
              <a:rPr lang="en-US" sz="2800" b="1" dirty="0" err="1">
                <a:solidFill>
                  <a:schemeClr val="accent1">
                    <a:lumMod val="75000"/>
                  </a:schemeClr>
                </a:solidFill>
                <a:latin typeface="Segoe UI Semibold" panose="020B0702040204020203" pitchFamily="34" charset="0"/>
                <a:cs typeface="Segoe UI Semibold" panose="020B0702040204020203" pitchFamily="34" charset="0"/>
              </a:rPr>
              <a:t>l’Ambasciatore</a:t>
            </a:r>
            <a:r>
              <a:rPr lang="en-US" sz="2800" b="1" dirty="0">
                <a:solidFill>
                  <a:schemeClr val="accent1">
                    <a:lumMod val="75000"/>
                  </a:schemeClr>
                </a:solidFill>
                <a:latin typeface="Segoe UI Semibold" panose="020B0702040204020203" pitchFamily="34" charset="0"/>
                <a:cs typeface="Segoe UI Semibold" panose="020B0702040204020203" pitchFamily="34" charset="0"/>
              </a:rPr>
              <a:t> </a:t>
            </a:r>
            <a:r>
              <a:rPr lang="en-US" sz="2800" b="1" dirty="0" err="1">
                <a:solidFill>
                  <a:schemeClr val="accent1">
                    <a:lumMod val="75000"/>
                  </a:schemeClr>
                </a:solidFill>
                <a:latin typeface="Segoe UI Semibold" panose="020B0702040204020203" pitchFamily="34" charset="0"/>
                <a:cs typeface="Segoe UI Semibold" panose="020B0702040204020203" pitchFamily="34" charset="0"/>
              </a:rPr>
              <a:t>d’Italia</a:t>
            </a:r>
            <a:r>
              <a:rPr lang="en-US" sz="2800" b="1" dirty="0">
                <a:solidFill>
                  <a:schemeClr val="accent1">
                    <a:lumMod val="75000"/>
                  </a:schemeClr>
                </a:solidFill>
                <a:latin typeface="Segoe UI Semibold" panose="020B0702040204020203" pitchFamily="34" charset="0"/>
                <a:cs typeface="Segoe UI Semibold" panose="020B0702040204020203" pitchFamily="34" charset="0"/>
              </a:rPr>
              <a:t> in </a:t>
            </a:r>
            <a:r>
              <a:rPr lang="en-US" sz="2800" b="1" dirty="0" err="1">
                <a:solidFill>
                  <a:schemeClr val="accent1">
                    <a:lumMod val="75000"/>
                  </a:schemeClr>
                </a:solidFill>
                <a:latin typeface="Segoe UI Semibold" panose="020B0702040204020203" pitchFamily="34" charset="0"/>
                <a:cs typeface="Segoe UI Semibold" panose="020B0702040204020203" pitchFamily="34" charset="0"/>
              </a:rPr>
              <a:t>Inghilterra</a:t>
            </a:r>
            <a:r>
              <a:rPr lang="en-US" sz="2800" b="1" dirty="0">
                <a:solidFill>
                  <a:schemeClr val="accent1">
                    <a:lumMod val="75000"/>
                  </a:schemeClr>
                </a:solidFill>
                <a:latin typeface="Segoe UI Semibold" panose="020B0702040204020203" pitchFamily="34" charset="0"/>
                <a:cs typeface="Segoe UI Semibold" panose="020B0702040204020203" pitchFamily="34" charset="0"/>
              </a:rPr>
              <a:t> </a:t>
            </a:r>
            <a:r>
              <a:rPr lang="en-US" sz="2800" b="1" dirty="0" err="1">
                <a:solidFill>
                  <a:schemeClr val="accent1">
                    <a:lumMod val="75000"/>
                  </a:schemeClr>
                </a:solidFill>
                <a:latin typeface="Segoe UI Semibold" panose="020B0702040204020203" pitchFamily="34" charset="0"/>
                <a:cs typeface="Segoe UI Semibold" panose="020B0702040204020203" pitchFamily="34" charset="0"/>
              </a:rPr>
              <a:t>Terracciano</a:t>
            </a:r>
            <a:br>
              <a:rPr lang="en-US" sz="2800" b="1" dirty="0">
                <a:solidFill>
                  <a:schemeClr val="accent1">
                    <a:lumMod val="75000"/>
                  </a:schemeClr>
                </a:solidFill>
                <a:latin typeface="Segoe UI Semibold" panose="020B0702040204020203" pitchFamily="34" charset="0"/>
                <a:cs typeface="Segoe UI Semibold" panose="020B0702040204020203" pitchFamily="34" charset="0"/>
              </a:rPr>
            </a:br>
            <a:r>
              <a:rPr lang="en-US" sz="2800" b="1" dirty="0" err="1">
                <a:solidFill>
                  <a:schemeClr val="accent1">
                    <a:lumMod val="75000"/>
                  </a:schemeClr>
                </a:solidFill>
                <a:latin typeface="Segoe UI Semibold" panose="020B0702040204020203" pitchFamily="34" charset="0"/>
                <a:cs typeface="Segoe UI Semibold" panose="020B0702040204020203" pitchFamily="34" charset="0"/>
              </a:rPr>
              <a:t>novembre</a:t>
            </a:r>
            <a:r>
              <a:rPr lang="en-US" sz="2800" b="1" dirty="0">
                <a:solidFill>
                  <a:schemeClr val="accent1">
                    <a:lumMod val="75000"/>
                  </a:schemeClr>
                </a:solidFill>
                <a:latin typeface="Segoe UI Semibold" panose="020B0702040204020203" pitchFamily="34" charset="0"/>
                <a:cs typeface="Segoe UI Semibold" panose="020B0702040204020203" pitchFamily="34" charset="0"/>
              </a:rPr>
              <a:t> 2017</a:t>
            </a:r>
          </a:p>
        </p:txBody>
      </p:sp>
    </p:spTree>
    <p:extLst>
      <p:ext uri="{BB962C8B-B14F-4D97-AF65-F5344CB8AC3E}">
        <p14:creationId xmlns:p14="http://schemas.microsoft.com/office/powerpoint/2010/main" val="32658397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Immagine 3">
            <a:extLst>
              <a:ext uri="{FF2B5EF4-FFF2-40B4-BE49-F238E27FC236}">
                <a16:creationId xmlns:a16="http://schemas.microsoft.com/office/drawing/2014/main" id="{2F80A684-0712-4DB6-BF32-47A4AD645397}"/>
              </a:ext>
            </a:extLst>
          </p:cNvPr>
          <p:cNvPicPr>
            <a:picLocks noChangeAspect="1"/>
          </p:cNvPicPr>
          <p:nvPr/>
        </p:nvPicPr>
        <p:blipFill rotWithShape="1">
          <a:blip r:embed="rId2">
            <a:extLst>
              <a:ext uri="{28A0092B-C50C-407E-A947-70E740481C1C}">
                <a14:useLocalDpi xmlns:a14="http://schemas.microsoft.com/office/drawing/2010/main" val="0"/>
              </a:ext>
            </a:extLst>
          </a:blip>
          <a:srcRect t="14585" r="1" b="1"/>
          <a:stretch/>
        </p:blipFill>
        <p:spPr>
          <a:xfrm rot="21480000">
            <a:off x="1137837" y="1003258"/>
            <a:ext cx="9916327" cy="4764396"/>
          </a:xfrm>
          <a:prstGeom prst="rect">
            <a:avLst/>
          </a:prstGeom>
        </p:spPr>
      </p:pic>
    </p:spTree>
    <p:extLst>
      <p:ext uri="{BB962C8B-B14F-4D97-AF65-F5344CB8AC3E}">
        <p14:creationId xmlns:p14="http://schemas.microsoft.com/office/powerpoint/2010/main" val="42795899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9D83768-693C-405D-BF45-B2309AC3D9A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34205367-6E21-40F3-B06B-380DABBA9D2E}"/>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err="1">
                <a:solidFill>
                  <a:schemeClr val="accent1">
                    <a:lumMod val="75000"/>
                  </a:schemeClr>
                </a:solidFill>
                <a:latin typeface="Segoe UI Semibold" panose="020B0702040204020203" pitchFamily="34" charset="0"/>
                <a:cs typeface="Segoe UI Semibold" panose="020B0702040204020203" pitchFamily="34" charset="0"/>
              </a:rPr>
              <a:t>Conviviale</a:t>
            </a:r>
            <a:r>
              <a:rPr lang="en-US" sz="4000" dirty="0">
                <a:solidFill>
                  <a:schemeClr val="accent1">
                    <a:lumMod val="75000"/>
                  </a:schemeClr>
                </a:solidFill>
                <a:latin typeface="Segoe UI Semibold" panose="020B0702040204020203" pitchFamily="34" charset="0"/>
                <a:cs typeface="Segoe UI Semibold" panose="020B0702040204020203" pitchFamily="34" charset="0"/>
              </a:rPr>
              <a:t> sui </a:t>
            </a:r>
            <a:r>
              <a:rPr lang="en-US" sz="4000" dirty="0" err="1">
                <a:solidFill>
                  <a:schemeClr val="accent1">
                    <a:lumMod val="75000"/>
                  </a:schemeClr>
                </a:solidFill>
                <a:latin typeface="Segoe UI Semibold" panose="020B0702040204020203" pitchFamily="34" charset="0"/>
                <a:cs typeface="Segoe UI Semibold" panose="020B0702040204020203" pitchFamily="34" charset="0"/>
              </a:rPr>
              <a:t>progetti</a:t>
            </a:r>
            <a:r>
              <a:rPr lang="en-US" sz="4000" dirty="0">
                <a:solidFill>
                  <a:schemeClr val="accent1">
                    <a:lumMod val="75000"/>
                  </a:schemeClr>
                </a:solidFill>
                <a:latin typeface="Segoe UI Semibold" panose="020B0702040204020203" pitchFamily="34" charset="0"/>
                <a:cs typeface="Segoe UI Semibold" panose="020B0702040204020203" pitchFamily="34" charset="0"/>
              </a:rPr>
              <a:t> di Club</a:t>
            </a:r>
            <a:br>
              <a:rPr lang="en-US" sz="4000" dirty="0">
                <a:solidFill>
                  <a:schemeClr val="accent1">
                    <a:lumMod val="75000"/>
                  </a:schemeClr>
                </a:solidFill>
                <a:latin typeface="Segoe UI Semibold" panose="020B0702040204020203" pitchFamily="34" charset="0"/>
                <a:cs typeface="Segoe UI Semibold" panose="020B0702040204020203" pitchFamily="34" charset="0"/>
              </a:rPr>
            </a:br>
            <a:r>
              <a:rPr lang="en-US" sz="4000" dirty="0" err="1">
                <a:solidFill>
                  <a:schemeClr val="accent1">
                    <a:lumMod val="75000"/>
                  </a:schemeClr>
                </a:solidFill>
                <a:latin typeface="Segoe UI Semibold" panose="020B0702040204020203" pitchFamily="34" charset="0"/>
                <a:cs typeface="Segoe UI Semibold" panose="020B0702040204020203" pitchFamily="34" charset="0"/>
              </a:rPr>
              <a:t>novembre</a:t>
            </a:r>
            <a:r>
              <a:rPr lang="en-US" sz="4000" dirty="0">
                <a:solidFill>
                  <a:schemeClr val="accent1">
                    <a:lumMod val="75000"/>
                  </a:schemeClr>
                </a:solidFill>
                <a:latin typeface="Segoe UI Semibold" panose="020B0702040204020203" pitchFamily="34" charset="0"/>
                <a:cs typeface="Segoe UI Semibold" panose="020B0702040204020203" pitchFamily="34" charset="0"/>
              </a:rPr>
              <a:t> 2017</a:t>
            </a:r>
          </a:p>
        </p:txBody>
      </p:sp>
    </p:spTree>
    <p:extLst>
      <p:ext uri="{BB962C8B-B14F-4D97-AF65-F5344CB8AC3E}">
        <p14:creationId xmlns:p14="http://schemas.microsoft.com/office/powerpoint/2010/main" val="307917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3CC3B1D-9C42-4625-AD35-B2066520F9CB}"/>
              </a:ext>
            </a:extLst>
          </p:cNvPr>
          <p:cNvPicPr>
            <a:picLocks noChangeAspect="1"/>
          </p:cNvPicPr>
          <p:nvPr/>
        </p:nvPicPr>
        <p:blipFill rotWithShape="1">
          <a:blip r:embed="rId2">
            <a:extLst>
              <a:ext uri="{28A0092B-C50C-407E-A947-70E740481C1C}">
                <a14:useLocalDpi xmlns:a14="http://schemas.microsoft.com/office/drawing/2010/main" val="0"/>
              </a:ext>
            </a:extLst>
          </a:blip>
          <a:srcRect t="10582"/>
          <a:stretch/>
        </p:blipFill>
        <p:spPr>
          <a:xfrm>
            <a:off x="-1" y="1"/>
            <a:ext cx="12192000" cy="6132262"/>
          </a:xfrm>
          <a:prstGeom prst="rect">
            <a:avLst/>
          </a:prstGeom>
        </p:spPr>
      </p:pic>
      <p:pic>
        <p:nvPicPr>
          <p:cNvPr id="9" name="Picture 8">
            <a:extLst>
              <a:ext uri="{FF2B5EF4-FFF2-40B4-BE49-F238E27FC236}">
                <a16:creationId xmlns:a16="http://schemas.microsoft.com/office/drawing/2014/main" id="{C378A39E-7C31-46DC-BF58-1048E7CF392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t="46751" b="26582"/>
          <a:stretch>
            <a:fillRect/>
          </a:stretch>
        </p:blipFill>
        <p:spPr>
          <a:xfrm>
            <a:off x="0" y="5029200"/>
            <a:ext cx="12192000" cy="1828800"/>
          </a:xfrm>
          <a:custGeom>
            <a:avLst/>
            <a:gdLst>
              <a:gd name="connsiteX0" fmla="*/ 0 w 12192000"/>
              <a:gd name="connsiteY0" fmla="*/ 0 h 1828800"/>
              <a:gd name="connsiteX1" fmla="*/ 12192000 w 12192000"/>
              <a:gd name="connsiteY1" fmla="*/ 0 h 1828800"/>
              <a:gd name="connsiteX2" fmla="*/ 12192000 w 12192000"/>
              <a:gd name="connsiteY2" fmla="*/ 1828800 h 1828800"/>
              <a:gd name="connsiteX3" fmla="*/ 0 w 121920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2192000" h="1828800">
                <a:moveTo>
                  <a:pt x="0" y="0"/>
                </a:moveTo>
                <a:lnTo>
                  <a:pt x="12192000" y="0"/>
                </a:lnTo>
                <a:lnTo>
                  <a:pt x="12192000" y="1828800"/>
                </a:lnTo>
                <a:lnTo>
                  <a:pt x="0" y="1828800"/>
                </a:lnTo>
                <a:close/>
              </a:path>
            </a:pathLst>
          </a:custGeom>
        </p:spPr>
      </p:pic>
    </p:spTree>
    <p:extLst>
      <p:ext uri="{BB962C8B-B14F-4D97-AF65-F5344CB8AC3E}">
        <p14:creationId xmlns:p14="http://schemas.microsoft.com/office/powerpoint/2010/main" val="30535307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C7FE8F8-9E4B-4D5E-9DB9-C4902B8DA08C}"/>
              </a:ext>
            </a:extLst>
          </p:cNvPr>
          <p:cNvPicPr>
            <a:picLocks noChangeAspect="1"/>
          </p:cNvPicPr>
          <p:nvPr/>
        </p:nvPicPr>
        <p:blipFill rotWithShape="1">
          <a:blip r:embed="rId2">
            <a:duotone>
              <a:prstClr val="black"/>
              <a:prstClr val="white"/>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CasellaDiTesto 1">
            <a:extLst>
              <a:ext uri="{FF2B5EF4-FFF2-40B4-BE49-F238E27FC236}">
                <a16:creationId xmlns:a16="http://schemas.microsoft.com/office/drawing/2014/main" id="{EB389873-1FCA-408D-AE58-1E57D7FE3334}"/>
              </a:ext>
            </a:extLst>
          </p:cNvPr>
          <p:cNvSpPr txBox="1"/>
          <p:nvPr/>
        </p:nvSpPr>
        <p:spPr>
          <a:xfrm>
            <a:off x="6573079" y="6096000"/>
            <a:ext cx="5234609" cy="646331"/>
          </a:xfrm>
          <a:prstGeom prst="rect">
            <a:avLst/>
          </a:prstGeom>
          <a:noFill/>
        </p:spPr>
        <p:txBody>
          <a:bodyPr wrap="square" rtlCol="0">
            <a:spAutoFit/>
          </a:bodyPr>
          <a:lstStyle/>
          <a:p>
            <a:r>
              <a:rPr lang="it-IT" i="1" dirty="0">
                <a:solidFill>
                  <a:schemeClr val="bg1"/>
                </a:solidFill>
              </a:rPr>
              <a:t> La presentazione del progetto «</a:t>
            </a:r>
            <a:r>
              <a:rPr lang="it-IT" i="1" dirty="0" err="1">
                <a:solidFill>
                  <a:schemeClr val="bg1"/>
                </a:solidFill>
              </a:rPr>
              <a:t>Health</a:t>
            </a:r>
            <a:r>
              <a:rPr lang="it-IT" i="1" dirty="0">
                <a:solidFill>
                  <a:schemeClr val="bg1"/>
                </a:solidFill>
              </a:rPr>
              <a:t> Point» da parte del socio Vincenzo Barretta</a:t>
            </a:r>
          </a:p>
        </p:txBody>
      </p:sp>
    </p:spTree>
    <p:extLst>
      <p:ext uri="{BB962C8B-B14F-4D97-AF65-F5344CB8AC3E}">
        <p14:creationId xmlns:p14="http://schemas.microsoft.com/office/powerpoint/2010/main" val="34890243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D11B0B0-2169-4F9D-8442-AB0DA894F1DD}"/>
              </a:ext>
            </a:extLst>
          </p:cNvPr>
          <p:cNvPicPr>
            <a:picLocks noChangeAspect="1"/>
          </p:cNvPicPr>
          <p:nvPr/>
        </p:nvPicPr>
        <p:blipFill rotWithShape="1">
          <a:blip r:embed="rId2">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7FFD338C-C59E-44FC-90AF-4A7C7570224C}"/>
              </a:ext>
            </a:extLst>
          </p:cNvPr>
          <p:cNvSpPr>
            <a:spLocks noGrp="1"/>
          </p:cNvSpPr>
          <p:nvPr>
            <p:ph type="title"/>
          </p:nvPr>
        </p:nvSpPr>
        <p:spPr>
          <a:xfrm>
            <a:off x="8022021" y="3231931"/>
            <a:ext cx="3852041" cy="1834056"/>
          </a:xfrm>
        </p:spPr>
        <p:txBody>
          <a:bodyPr vert="horz" lIns="91440" tIns="45720" rIns="91440" bIns="45720" rtlCol="0" anchor="b">
            <a:normAutofit fontScale="90000"/>
          </a:bodyPr>
          <a:lstStyle/>
          <a:p>
            <a:pPr algn="ctr"/>
            <a:r>
              <a:rPr lang="en-US" sz="4000" b="1" dirty="0" err="1">
                <a:solidFill>
                  <a:schemeClr val="accent1">
                    <a:lumMod val="75000"/>
                  </a:schemeClr>
                </a:solidFill>
              </a:rPr>
              <a:t>Festa</a:t>
            </a:r>
            <a:r>
              <a:rPr lang="en-US" sz="4000" b="1" dirty="0">
                <a:solidFill>
                  <a:schemeClr val="accent1">
                    <a:lumMod val="75000"/>
                  </a:schemeClr>
                </a:solidFill>
              </a:rPr>
              <a:t> </a:t>
            </a:r>
            <a:r>
              <a:rPr lang="en-US" sz="4000" b="1" dirty="0" err="1">
                <a:solidFill>
                  <a:schemeClr val="accent1">
                    <a:lumMod val="75000"/>
                  </a:schemeClr>
                </a:solidFill>
              </a:rPr>
              <a:t>degli</a:t>
            </a:r>
            <a:r>
              <a:rPr lang="en-US" sz="4000" b="1" dirty="0">
                <a:solidFill>
                  <a:schemeClr val="accent1">
                    <a:lumMod val="75000"/>
                  </a:schemeClr>
                </a:solidFill>
              </a:rPr>
              <a:t> </a:t>
            </a:r>
            <a:r>
              <a:rPr lang="en-US" sz="4000" b="1" dirty="0" err="1">
                <a:solidFill>
                  <a:schemeClr val="accent1">
                    <a:lumMod val="75000"/>
                  </a:schemeClr>
                </a:solidFill>
              </a:rPr>
              <a:t>auguri</a:t>
            </a:r>
            <a:r>
              <a:rPr lang="en-US" sz="4000" b="1" dirty="0">
                <a:solidFill>
                  <a:schemeClr val="accent1">
                    <a:lumMod val="75000"/>
                  </a:schemeClr>
                </a:solidFill>
              </a:rPr>
              <a:t> e </a:t>
            </a:r>
            <a:r>
              <a:rPr lang="en-US" sz="4000" b="1" dirty="0" err="1">
                <a:solidFill>
                  <a:schemeClr val="accent1">
                    <a:lumMod val="75000"/>
                  </a:schemeClr>
                </a:solidFill>
              </a:rPr>
              <a:t>visita</a:t>
            </a:r>
            <a:r>
              <a:rPr lang="en-US" sz="4000" b="1" dirty="0">
                <a:solidFill>
                  <a:schemeClr val="accent1">
                    <a:lumMod val="75000"/>
                  </a:schemeClr>
                </a:solidFill>
              </a:rPr>
              <a:t> del DG Luciano Lucania</a:t>
            </a:r>
            <a:br>
              <a:rPr lang="en-US" sz="4000" b="1" dirty="0">
                <a:solidFill>
                  <a:schemeClr val="accent1">
                    <a:lumMod val="75000"/>
                  </a:schemeClr>
                </a:solidFill>
              </a:rPr>
            </a:br>
            <a:r>
              <a:rPr lang="en-US" sz="4000" b="1" dirty="0" err="1">
                <a:solidFill>
                  <a:schemeClr val="accent1">
                    <a:lumMod val="75000"/>
                  </a:schemeClr>
                </a:solidFill>
              </a:rPr>
              <a:t>dicembre</a:t>
            </a:r>
            <a:r>
              <a:rPr lang="en-US" sz="4000" b="1" dirty="0">
                <a:solidFill>
                  <a:schemeClr val="accent1">
                    <a:lumMod val="75000"/>
                  </a:schemeClr>
                </a:solidFill>
              </a:rPr>
              <a:t> 2017</a:t>
            </a:r>
          </a:p>
        </p:txBody>
      </p:sp>
    </p:spTree>
    <p:extLst>
      <p:ext uri="{BB962C8B-B14F-4D97-AF65-F5344CB8AC3E}">
        <p14:creationId xmlns:p14="http://schemas.microsoft.com/office/powerpoint/2010/main" val="27173088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E46BF8B-90A3-411F-BFE0-CB70FD561E97}"/>
              </a:ext>
            </a:extLst>
          </p:cNvPr>
          <p:cNvPicPr>
            <a:picLocks noChangeAspect="1"/>
          </p:cNvPicPr>
          <p:nvPr/>
        </p:nvPicPr>
        <p:blipFill rotWithShape="1">
          <a:blip r:embed="rId2">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Tree>
    <p:extLst>
      <p:ext uri="{BB962C8B-B14F-4D97-AF65-F5344CB8AC3E}">
        <p14:creationId xmlns:p14="http://schemas.microsoft.com/office/powerpoint/2010/main" val="27232563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D1C3412-2BE1-444A-861A-1AAAE221A44F}"/>
              </a:ext>
            </a:extLst>
          </p:cNvPr>
          <p:cNvPicPr>
            <a:picLocks noChangeAspect="1"/>
          </p:cNvPicPr>
          <p:nvPr/>
        </p:nvPicPr>
        <p:blipFill rotWithShape="1">
          <a:blip r:embed="rId2">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
        <p:nvSpPr>
          <p:cNvPr id="5" name="CasellaDiTesto 4">
            <a:extLst>
              <a:ext uri="{FF2B5EF4-FFF2-40B4-BE49-F238E27FC236}">
                <a16:creationId xmlns:a16="http://schemas.microsoft.com/office/drawing/2014/main" id="{BC47E2B6-3A19-4E61-A790-F6FDCAD764E3}"/>
              </a:ext>
            </a:extLst>
          </p:cNvPr>
          <p:cNvSpPr txBox="1"/>
          <p:nvPr/>
        </p:nvSpPr>
        <p:spPr>
          <a:xfrm>
            <a:off x="6573079" y="6096000"/>
            <a:ext cx="5234609" cy="646331"/>
          </a:xfrm>
          <a:prstGeom prst="rect">
            <a:avLst/>
          </a:prstGeom>
          <a:noFill/>
        </p:spPr>
        <p:txBody>
          <a:bodyPr wrap="square" rtlCol="0">
            <a:spAutoFit/>
          </a:bodyPr>
          <a:lstStyle/>
          <a:p>
            <a:r>
              <a:rPr lang="it-IT" i="1" dirty="0">
                <a:solidFill>
                  <a:schemeClr val="bg1"/>
                </a:solidFill>
              </a:rPr>
              <a:t> Il socio onorario </a:t>
            </a:r>
            <a:r>
              <a:rPr lang="it-IT" i="1" dirty="0" err="1">
                <a:solidFill>
                  <a:schemeClr val="bg1"/>
                </a:solidFill>
              </a:rPr>
              <a:t>Dott.Franco</a:t>
            </a:r>
            <a:r>
              <a:rPr lang="it-IT" i="1" dirty="0">
                <a:solidFill>
                  <a:schemeClr val="bg1"/>
                </a:solidFill>
              </a:rPr>
              <a:t> Roberti con il </a:t>
            </a:r>
            <a:r>
              <a:rPr lang="it-IT" i="1" dirty="0" err="1">
                <a:solidFill>
                  <a:schemeClr val="bg1"/>
                </a:solidFill>
              </a:rPr>
              <a:t>Past</a:t>
            </a:r>
            <a:r>
              <a:rPr lang="it-IT" i="1" dirty="0">
                <a:solidFill>
                  <a:schemeClr val="bg1"/>
                </a:solidFill>
              </a:rPr>
              <a:t> </a:t>
            </a:r>
            <a:r>
              <a:rPr lang="it-IT" i="1" dirty="0" err="1">
                <a:solidFill>
                  <a:schemeClr val="bg1"/>
                </a:solidFill>
              </a:rPr>
              <a:t>President</a:t>
            </a:r>
            <a:r>
              <a:rPr lang="it-IT" i="1" dirty="0">
                <a:solidFill>
                  <a:schemeClr val="bg1"/>
                </a:solidFill>
              </a:rPr>
              <a:t> Dino </a:t>
            </a:r>
            <a:r>
              <a:rPr lang="it-IT" i="1" dirty="0" err="1">
                <a:solidFill>
                  <a:schemeClr val="bg1"/>
                </a:solidFill>
              </a:rPr>
              <a:t>Falconio</a:t>
            </a:r>
            <a:endParaRPr lang="it-IT" i="1" dirty="0">
              <a:solidFill>
                <a:schemeClr val="bg1"/>
              </a:solidFill>
            </a:endParaRPr>
          </a:p>
        </p:txBody>
      </p:sp>
    </p:spTree>
    <p:extLst>
      <p:ext uri="{BB962C8B-B14F-4D97-AF65-F5344CB8AC3E}">
        <p14:creationId xmlns:p14="http://schemas.microsoft.com/office/powerpoint/2010/main" val="41110659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054575A-1B26-4E8C-93D5-75F0A2B88E80}"/>
              </a:ext>
            </a:extLst>
          </p:cNvPr>
          <p:cNvPicPr>
            <a:picLocks noChangeAspect="1"/>
          </p:cNvPicPr>
          <p:nvPr/>
        </p:nvPicPr>
        <p:blipFill rotWithShape="1">
          <a:blip r:embed="rId2">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
        <p:nvSpPr>
          <p:cNvPr id="3" name="CasellaDiTesto 2">
            <a:extLst>
              <a:ext uri="{FF2B5EF4-FFF2-40B4-BE49-F238E27FC236}">
                <a16:creationId xmlns:a16="http://schemas.microsoft.com/office/drawing/2014/main" id="{DE60289D-EF1F-4226-AD73-BBF5027318F8}"/>
              </a:ext>
            </a:extLst>
          </p:cNvPr>
          <p:cNvSpPr txBox="1"/>
          <p:nvPr/>
        </p:nvSpPr>
        <p:spPr>
          <a:xfrm>
            <a:off x="7421218" y="6321287"/>
            <a:ext cx="5234609" cy="369332"/>
          </a:xfrm>
          <a:prstGeom prst="rect">
            <a:avLst/>
          </a:prstGeom>
          <a:noFill/>
        </p:spPr>
        <p:txBody>
          <a:bodyPr wrap="square" rtlCol="0">
            <a:spAutoFit/>
          </a:bodyPr>
          <a:lstStyle/>
          <a:p>
            <a:r>
              <a:rPr lang="it-IT" i="1" dirty="0">
                <a:solidFill>
                  <a:schemeClr val="bg1"/>
                </a:solidFill>
              </a:rPr>
              <a:t> I </a:t>
            </a:r>
            <a:r>
              <a:rPr lang="it-IT" i="1" dirty="0" err="1">
                <a:solidFill>
                  <a:schemeClr val="bg1"/>
                </a:solidFill>
              </a:rPr>
              <a:t>Past</a:t>
            </a:r>
            <a:r>
              <a:rPr lang="it-IT" i="1" dirty="0">
                <a:solidFill>
                  <a:schemeClr val="bg1"/>
                </a:solidFill>
              </a:rPr>
              <a:t> </a:t>
            </a:r>
            <a:r>
              <a:rPr lang="it-IT" i="1" dirty="0" err="1">
                <a:solidFill>
                  <a:schemeClr val="bg1"/>
                </a:solidFill>
              </a:rPr>
              <a:t>President</a:t>
            </a:r>
            <a:r>
              <a:rPr lang="it-IT" i="1" dirty="0">
                <a:solidFill>
                  <a:schemeClr val="bg1"/>
                </a:solidFill>
              </a:rPr>
              <a:t> Gianni Tomo e Roberto </a:t>
            </a:r>
            <a:r>
              <a:rPr lang="it-IT" i="1" dirty="0" err="1">
                <a:solidFill>
                  <a:schemeClr val="bg1"/>
                </a:solidFill>
              </a:rPr>
              <a:t>Vona</a:t>
            </a:r>
            <a:endParaRPr lang="it-IT" i="1" dirty="0">
              <a:solidFill>
                <a:schemeClr val="bg1"/>
              </a:solidFill>
            </a:endParaRPr>
          </a:p>
        </p:txBody>
      </p:sp>
    </p:spTree>
    <p:extLst>
      <p:ext uri="{BB962C8B-B14F-4D97-AF65-F5344CB8AC3E}">
        <p14:creationId xmlns:p14="http://schemas.microsoft.com/office/powerpoint/2010/main" val="28656591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11FBB17-DCDB-448D-83EF-DB1529D081B6}"/>
              </a:ext>
            </a:extLst>
          </p:cNvPr>
          <p:cNvPicPr>
            <a:picLocks noChangeAspect="1"/>
          </p:cNvPicPr>
          <p:nvPr/>
        </p:nvPicPr>
        <p:blipFill rotWithShape="1">
          <a:blip r:embed="rId2">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DEA1CD47-6636-4E12-BD4B-5BF850CFCC78}"/>
              </a:ext>
            </a:extLst>
          </p:cNvPr>
          <p:cNvSpPr>
            <a:spLocks noGrp="1"/>
          </p:cNvSpPr>
          <p:nvPr>
            <p:ph type="title"/>
          </p:nvPr>
        </p:nvSpPr>
        <p:spPr>
          <a:xfrm>
            <a:off x="8022021" y="3231931"/>
            <a:ext cx="3852041" cy="1834056"/>
          </a:xfrm>
        </p:spPr>
        <p:txBody>
          <a:bodyPr vert="horz" lIns="91440" tIns="45720" rIns="91440" bIns="45720" rtlCol="0" anchor="b">
            <a:normAutofit fontScale="90000"/>
          </a:bodyPr>
          <a:lstStyle/>
          <a:p>
            <a:pPr algn="ct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Conviviale</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a:t>
            </a: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valorizzazione</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“Borgo </a:t>
            </a: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dei</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a:t>
            </a: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Vergini</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a:t>
            </a:r>
            <a:br>
              <a:rPr lang="en-US" sz="4000" b="1" dirty="0">
                <a:solidFill>
                  <a:schemeClr val="accent1">
                    <a:lumMod val="75000"/>
                  </a:schemeClr>
                </a:solidFill>
                <a:latin typeface="Segoe UI Semibold" panose="020B0702040204020203" pitchFamily="34" charset="0"/>
                <a:cs typeface="Segoe UI Semibold" panose="020B0702040204020203" pitchFamily="34" charset="0"/>
              </a:rPr>
            </a:b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gennaio</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2018</a:t>
            </a:r>
          </a:p>
        </p:txBody>
      </p:sp>
    </p:spTree>
    <p:extLst>
      <p:ext uri="{BB962C8B-B14F-4D97-AF65-F5344CB8AC3E}">
        <p14:creationId xmlns:p14="http://schemas.microsoft.com/office/powerpoint/2010/main" val="33990419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015D14E-1ABE-4301-882B-5750B5D27FED}"/>
              </a:ext>
            </a:extLst>
          </p:cNvPr>
          <p:cNvSpPr>
            <a:spLocks noGrp="1"/>
          </p:cNvSpPr>
          <p:nvPr>
            <p:ph type="title"/>
          </p:nvPr>
        </p:nvSpPr>
        <p:spPr>
          <a:xfrm>
            <a:off x="1081709" y="1927510"/>
            <a:ext cx="2628900" cy="2547257"/>
          </a:xfrm>
          <a:noFill/>
        </p:spPr>
        <p:txBody>
          <a:bodyPr vert="horz" lIns="91440" tIns="45720" rIns="91440" bIns="45720" rtlCol="0" anchor="ctr">
            <a:normAutofit/>
          </a:bodyPr>
          <a:lstStyle/>
          <a:p>
            <a:pPr algn="ctr"/>
            <a:r>
              <a:rPr lang="en-US" sz="3600" i="1" kern="1200" dirty="0">
                <a:solidFill>
                  <a:srgbClr val="FFFFFF"/>
                </a:solidFill>
                <a:latin typeface="Segoe UI Semibold" panose="020B0702040204020203" pitchFamily="34" charset="0"/>
                <a:cs typeface="Segoe UI Semibold" panose="020B0702040204020203" pitchFamily="34" charset="0"/>
              </a:rPr>
              <a:t>I </a:t>
            </a:r>
            <a:r>
              <a:rPr lang="en-US" sz="3600" i="1" kern="1200" dirty="0" err="1">
                <a:solidFill>
                  <a:srgbClr val="FFFFFF"/>
                </a:solidFill>
                <a:latin typeface="Segoe UI Semibold" panose="020B0702040204020203" pitchFamily="34" charset="0"/>
                <a:cs typeface="Segoe UI Semibold" panose="020B0702040204020203" pitchFamily="34" charset="0"/>
              </a:rPr>
              <a:t>Valori</a:t>
            </a:r>
            <a:r>
              <a:rPr lang="en-US" sz="3600" i="1" kern="1200" dirty="0">
                <a:solidFill>
                  <a:srgbClr val="FFFFFF"/>
                </a:solidFill>
                <a:latin typeface="Segoe UI Semibold" panose="020B0702040204020203" pitchFamily="34" charset="0"/>
                <a:cs typeface="Segoe UI Semibold" panose="020B0702040204020203" pitchFamily="34" charset="0"/>
              </a:rPr>
              <a:t> </a:t>
            </a:r>
            <a:r>
              <a:rPr lang="en-US" sz="3600" i="1" kern="1200" dirty="0" err="1">
                <a:solidFill>
                  <a:srgbClr val="FFFFFF"/>
                </a:solidFill>
                <a:latin typeface="Segoe UI Semibold" panose="020B0702040204020203" pitchFamily="34" charset="0"/>
                <a:cs typeface="Segoe UI Semibold" panose="020B0702040204020203" pitchFamily="34" charset="0"/>
              </a:rPr>
              <a:t>comuni</a:t>
            </a:r>
            <a:r>
              <a:rPr lang="en-US" sz="3600" i="1" kern="1200" dirty="0">
                <a:solidFill>
                  <a:srgbClr val="FFFFFF"/>
                </a:solidFill>
                <a:latin typeface="Segoe UI Semibold" panose="020B0702040204020203" pitchFamily="34" charset="0"/>
                <a:cs typeface="Segoe UI Semibold" panose="020B0702040204020203" pitchFamily="34" charset="0"/>
              </a:rPr>
              <a:t> del </a:t>
            </a:r>
            <a:r>
              <a:rPr lang="en-US" sz="3600" i="1" kern="1200" dirty="0" err="1">
                <a:solidFill>
                  <a:srgbClr val="FFFFFF"/>
                </a:solidFill>
                <a:latin typeface="Segoe UI Semibold" panose="020B0702040204020203" pitchFamily="34" charset="0"/>
                <a:cs typeface="Segoe UI Semibold" panose="020B0702040204020203" pitchFamily="34" charset="0"/>
              </a:rPr>
              <a:t>mondo</a:t>
            </a:r>
            <a:r>
              <a:rPr lang="en-US" sz="3600" i="1" kern="1200" dirty="0">
                <a:solidFill>
                  <a:srgbClr val="FFFFFF"/>
                </a:solidFill>
                <a:latin typeface="Segoe UI Semibold" panose="020B0702040204020203" pitchFamily="34" charset="0"/>
                <a:cs typeface="Segoe UI Semibold" panose="020B0702040204020203" pitchFamily="34" charset="0"/>
              </a:rPr>
              <a:t> Rotary</a:t>
            </a:r>
          </a:p>
        </p:txBody>
      </p:sp>
      <p:pic>
        <p:nvPicPr>
          <p:cNvPr id="4" name="image7.jpeg">
            <a:extLst>
              <a:ext uri="{FF2B5EF4-FFF2-40B4-BE49-F238E27FC236}">
                <a16:creationId xmlns:a16="http://schemas.microsoft.com/office/drawing/2014/main" id="{EB9060F6-750D-4F6D-B11F-124F02D67BD1}"/>
              </a:ext>
            </a:extLst>
          </p:cNvPr>
          <p:cNvPicPr>
            <a:picLocks noGrp="1"/>
          </p:cNvPicPr>
          <p:nvPr>
            <p:ph idx="1"/>
          </p:nvPr>
        </p:nvPicPr>
        <p:blipFill>
          <a:blip r:embed="rId2" cstate="print"/>
          <a:stretch>
            <a:fillRect/>
          </a:stretch>
        </p:blipFill>
        <p:spPr>
          <a:xfrm>
            <a:off x="4337230" y="454559"/>
            <a:ext cx="7340055" cy="5572670"/>
          </a:xfrm>
          <a:prstGeom prst="rect">
            <a:avLst/>
          </a:prstGeom>
        </p:spPr>
      </p:pic>
    </p:spTree>
    <p:extLst>
      <p:ext uri="{BB962C8B-B14F-4D97-AF65-F5344CB8AC3E}">
        <p14:creationId xmlns:p14="http://schemas.microsoft.com/office/powerpoint/2010/main" val="13396891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F01A60E-C9B9-4D15-ADDD-08C37D5133E4}"/>
              </a:ext>
            </a:extLst>
          </p:cNvPr>
          <p:cNvPicPr>
            <a:picLocks noChangeAspect="1"/>
          </p:cNvPicPr>
          <p:nvPr/>
        </p:nvPicPr>
        <p:blipFill rotWithShape="1">
          <a:blip r:embed="rId2">
            <a:extLst>
              <a:ext uri="{28A0092B-C50C-407E-A947-70E740481C1C}">
                <a14:useLocalDpi xmlns:a14="http://schemas.microsoft.com/office/drawing/2010/main" val="0"/>
              </a:ext>
            </a:extLst>
          </a:blip>
          <a:srcRect t="1120" b="18523"/>
          <a:stretch/>
        </p:blipFill>
        <p:spPr>
          <a:xfrm>
            <a:off x="20" y="10"/>
            <a:ext cx="12191980" cy="6857990"/>
          </a:xfrm>
          <a:prstGeom prst="rect">
            <a:avLst/>
          </a:prstGeom>
        </p:spPr>
      </p:pic>
      <p:sp>
        <p:nvSpPr>
          <p:cNvPr id="3" name="CasellaDiTesto 2">
            <a:extLst>
              <a:ext uri="{FF2B5EF4-FFF2-40B4-BE49-F238E27FC236}">
                <a16:creationId xmlns:a16="http://schemas.microsoft.com/office/drawing/2014/main" id="{FADD6C88-11CD-4950-B5E9-07F3C46451ED}"/>
              </a:ext>
            </a:extLst>
          </p:cNvPr>
          <p:cNvSpPr txBox="1"/>
          <p:nvPr/>
        </p:nvSpPr>
        <p:spPr>
          <a:xfrm>
            <a:off x="8388627" y="6321287"/>
            <a:ext cx="5234609" cy="369332"/>
          </a:xfrm>
          <a:prstGeom prst="rect">
            <a:avLst/>
          </a:prstGeom>
          <a:noFill/>
        </p:spPr>
        <p:txBody>
          <a:bodyPr wrap="square" rtlCol="0">
            <a:spAutoFit/>
          </a:bodyPr>
          <a:lstStyle/>
          <a:p>
            <a:r>
              <a:rPr lang="it-IT" i="1" dirty="0">
                <a:solidFill>
                  <a:schemeClr val="bg1"/>
                </a:solidFill>
              </a:rPr>
              <a:t> I membri delle Associazioni coinvolte</a:t>
            </a:r>
          </a:p>
        </p:txBody>
      </p:sp>
    </p:spTree>
    <p:extLst>
      <p:ext uri="{BB962C8B-B14F-4D97-AF65-F5344CB8AC3E}">
        <p14:creationId xmlns:p14="http://schemas.microsoft.com/office/powerpoint/2010/main" val="34910870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50976917-5694-4387-A701-BB30608BA950}"/>
              </a:ext>
            </a:extLst>
          </p:cNvPr>
          <p:cNvPicPr>
            <a:picLocks noChangeAspect="1"/>
          </p:cNvPicPr>
          <p:nvPr/>
        </p:nvPicPr>
        <p:blipFill rotWithShape="1">
          <a:blip r:embed="rId2">
            <a:extLst>
              <a:ext uri="{28A0092B-C50C-407E-A947-70E740481C1C}">
                <a14:useLocalDpi xmlns:a14="http://schemas.microsoft.com/office/drawing/2010/main" val="0"/>
              </a:ext>
            </a:extLst>
          </a:blip>
          <a:srcRect t="13533" b="6110"/>
          <a:stretch/>
        </p:blipFill>
        <p:spPr>
          <a:xfrm>
            <a:off x="0" y="0"/>
            <a:ext cx="12191980" cy="6857990"/>
          </a:xfrm>
          <a:prstGeom prst="rect">
            <a:avLst/>
          </a:prstGeom>
        </p:spPr>
      </p:pic>
    </p:spTree>
    <p:extLst>
      <p:ext uri="{BB962C8B-B14F-4D97-AF65-F5344CB8AC3E}">
        <p14:creationId xmlns:p14="http://schemas.microsoft.com/office/powerpoint/2010/main" val="6694419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25257DB-F2E6-4DA5-B594-49E9CA2C94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5236B7F9-E1FA-428D-9B3C-1EDE0A05A2CD}"/>
              </a:ext>
            </a:extLst>
          </p:cNvPr>
          <p:cNvSpPr>
            <a:spLocks noGrp="1"/>
          </p:cNvSpPr>
          <p:nvPr>
            <p:ph type="title"/>
          </p:nvPr>
        </p:nvSpPr>
        <p:spPr>
          <a:xfrm>
            <a:off x="8022021" y="3231931"/>
            <a:ext cx="3852041" cy="1834056"/>
          </a:xfrm>
        </p:spPr>
        <p:txBody>
          <a:bodyPr vert="horz" lIns="91440" tIns="45720" rIns="91440" bIns="45720" rtlCol="0" anchor="b">
            <a:normAutofit fontScale="90000"/>
          </a:bodyPr>
          <a:lstStyle/>
          <a:p>
            <a:pPr algn="ct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Conviviale</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con Il </a:t>
            </a: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Prof.Daniele</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a:t>
            </a: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Marrama</a:t>
            </a:r>
            <a:br>
              <a:rPr lang="en-US" sz="4000" b="1" dirty="0">
                <a:solidFill>
                  <a:schemeClr val="accent1">
                    <a:lumMod val="75000"/>
                  </a:schemeClr>
                </a:solidFill>
                <a:latin typeface="Segoe UI Semibold" panose="020B0702040204020203" pitchFamily="34" charset="0"/>
                <a:cs typeface="Segoe UI Semibold" panose="020B0702040204020203" pitchFamily="34" charset="0"/>
              </a:rPr>
            </a:b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febbraio</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2018</a:t>
            </a:r>
          </a:p>
        </p:txBody>
      </p:sp>
    </p:spTree>
    <p:extLst>
      <p:ext uri="{BB962C8B-B14F-4D97-AF65-F5344CB8AC3E}">
        <p14:creationId xmlns:p14="http://schemas.microsoft.com/office/powerpoint/2010/main" val="17463737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2DF9EB9-E0FF-467A-8C5C-BCEE8BA4A1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Tree>
    <p:extLst>
      <p:ext uri="{BB962C8B-B14F-4D97-AF65-F5344CB8AC3E}">
        <p14:creationId xmlns:p14="http://schemas.microsoft.com/office/powerpoint/2010/main" val="18761369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7419E20-FF4D-43F5-975F-9EEF947E2A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Tree>
    <p:extLst>
      <p:ext uri="{BB962C8B-B14F-4D97-AF65-F5344CB8AC3E}">
        <p14:creationId xmlns:p14="http://schemas.microsoft.com/office/powerpoint/2010/main" val="42322541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F20D7B6A-62EB-4906-84AF-3DFB3A0D7A95}"/>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26E99470-FF0A-4AD3-B78E-DD55D41BEAC4}"/>
              </a:ext>
            </a:extLst>
          </p:cNvPr>
          <p:cNvSpPr>
            <a:spLocks noGrp="1"/>
          </p:cNvSpPr>
          <p:nvPr>
            <p:ph type="title"/>
          </p:nvPr>
        </p:nvSpPr>
        <p:spPr>
          <a:xfrm>
            <a:off x="8022021" y="3231931"/>
            <a:ext cx="3852041" cy="1834056"/>
          </a:xfrm>
        </p:spPr>
        <p:txBody>
          <a:bodyPr vert="horz" lIns="91440" tIns="45720" rIns="91440" bIns="45720" rtlCol="0" anchor="b">
            <a:normAutofit fontScale="90000"/>
          </a:bodyPr>
          <a:lstStyle/>
          <a:p>
            <a:pPr algn="ct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Conviviale</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a:t>
            </a: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sul</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a:t>
            </a: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Mezzogiorno</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con </a:t>
            </a: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il</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a:t>
            </a: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Prof.Francesco</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a:t>
            </a: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Dandolo</a:t>
            </a:r>
            <a:br>
              <a:rPr lang="en-US" sz="4000" b="1" dirty="0">
                <a:solidFill>
                  <a:schemeClr val="accent1">
                    <a:lumMod val="75000"/>
                  </a:schemeClr>
                </a:solidFill>
                <a:latin typeface="Segoe UI Semibold" panose="020B0702040204020203" pitchFamily="34" charset="0"/>
                <a:cs typeface="Segoe UI Semibold" panose="020B0702040204020203" pitchFamily="34" charset="0"/>
              </a:rPr>
            </a:b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marzo</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2018</a:t>
            </a:r>
          </a:p>
        </p:txBody>
      </p:sp>
    </p:spTree>
    <p:extLst>
      <p:ext uri="{BB962C8B-B14F-4D97-AF65-F5344CB8AC3E}">
        <p14:creationId xmlns:p14="http://schemas.microsoft.com/office/powerpoint/2010/main" val="10841877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2CC19957-7DF8-43FE-9D19-42D34B407CB0}"/>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Tree>
    <p:extLst>
      <p:ext uri="{BB962C8B-B14F-4D97-AF65-F5344CB8AC3E}">
        <p14:creationId xmlns:p14="http://schemas.microsoft.com/office/powerpoint/2010/main" val="10517063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CDDB60B-37C2-4B60-8C55-E66AD21CA90E}"/>
              </a:ext>
            </a:extLst>
          </p:cNvPr>
          <p:cNvPicPr>
            <a:picLocks noChangeAspect="1"/>
          </p:cNvPicPr>
          <p:nvPr/>
        </p:nvPicPr>
        <p:blipFill rotWithShape="1">
          <a:blip r:embed="rId2">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C8CF9427-53AB-4C4C-853E-7527992E7A83}"/>
              </a:ext>
            </a:extLst>
          </p:cNvPr>
          <p:cNvSpPr>
            <a:spLocks noGrp="1"/>
          </p:cNvSpPr>
          <p:nvPr>
            <p:ph type="title"/>
          </p:nvPr>
        </p:nvSpPr>
        <p:spPr>
          <a:xfrm>
            <a:off x="8022021" y="3231931"/>
            <a:ext cx="3852041" cy="1834056"/>
          </a:xfrm>
        </p:spPr>
        <p:txBody>
          <a:bodyPr vert="horz" lIns="91440" tIns="45720" rIns="91440" bIns="45720" rtlCol="0" anchor="b">
            <a:normAutofit fontScale="90000"/>
          </a:bodyPr>
          <a:lstStyle/>
          <a:p>
            <a:pPr algn="ct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Conviviale</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con </a:t>
            </a: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l’AD</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di </a:t>
            </a: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Gesac</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Armando </a:t>
            </a: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Brunini</a:t>
            </a:r>
            <a:br>
              <a:rPr lang="en-US" sz="4000" b="1" dirty="0">
                <a:solidFill>
                  <a:schemeClr val="accent1">
                    <a:lumMod val="75000"/>
                  </a:schemeClr>
                </a:solidFill>
                <a:latin typeface="Segoe UI Semibold" panose="020B0702040204020203" pitchFamily="34" charset="0"/>
                <a:cs typeface="Segoe UI Semibold" panose="020B0702040204020203" pitchFamily="34" charset="0"/>
              </a:rPr>
            </a:b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maggio</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2018</a:t>
            </a:r>
          </a:p>
        </p:txBody>
      </p:sp>
    </p:spTree>
    <p:extLst>
      <p:ext uri="{BB962C8B-B14F-4D97-AF65-F5344CB8AC3E}">
        <p14:creationId xmlns:p14="http://schemas.microsoft.com/office/powerpoint/2010/main" val="32549922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F0D51795-EFE4-4018-A7C3-C997C39F7B4D}"/>
              </a:ext>
            </a:extLst>
          </p:cNvPr>
          <p:cNvPicPr>
            <a:picLocks noChangeAspect="1"/>
          </p:cNvPicPr>
          <p:nvPr/>
        </p:nvPicPr>
        <p:blipFill rotWithShape="1">
          <a:blip r:embed="rId2">
            <a:extLst>
              <a:ext uri="{28A0092B-C50C-407E-A947-70E740481C1C}">
                <a14:useLocalDpi xmlns:a14="http://schemas.microsoft.com/office/drawing/2010/main" val="0"/>
              </a:ext>
            </a:extLst>
          </a:blip>
          <a:srcRect b="20495"/>
          <a:stretch/>
        </p:blipFill>
        <p:spPr>
          <a:xfrm>
            <a:off x="20" y="10"/>
            <a:ext cx="12191980" cy="6857990"/>
          </a:xfrm>
          <a:prstGeom prst="rect">
            <a:avLst/>
          </a:prstGeom>
        </p:spPr>
      </p:pic>
      <p:sp>
        <p:nvSpPr>
          <p:cNvPr id="3" name="CasellaDiTesto 2">
            <a:extLst>
              <a:ext uri="{FF2B5EF4-FFF2-40B4-BE49-F238E27FC236}">
                <a16:creationId xmlns:a16="http://schemas.microsoft.com/office/drawing/2014/main" id="{C1422DFB-F31E-4542-A9C6-6E80F8DF1704}"/>
              </a:ext>
            </a:extLst>
          </p:cNvPr>
          <p:cNvSpPr txBox="1"/>
          <p:nvPr/>
        </p:nvSpPr>
        <p:spPr>
          <a:xfrm>
            <a:off x="7924801" y="5950226"/>
            <a:ext cx="5234609" cy="369332"/>
          </a:xfrm>
          <a:prstGeom prst="rect">
            <a:avLst/>
          </a:prstGeom>
          <a:noFill/>
        </p:spPr>
        <p:txBody>
          <a:bodyPr wrap="square" rtlCol="0">
            <a:spAutoFit/>
          </a:bodyPr>
          <a:lstStyle/>
          <a:p>
            <a:r>
              <a:rPr lang="it-IT" i="1" dirty="0">
                <a:solidFill>
                  <a:schemeClr val="bg1"/>
                </a:solidFill>
              </a:rPr>
              <a:t> Foto con gli ospiti della serata conviviale</a:t>
            </a:r>
          </a:p>
        </p:txBody>
      </p:sp>
    </p:spTree>
    <p:extLst>
      <p:ext uri="{BB962C8B-B14F-4D97-AF65-F5344CB8AC3E}">
        <p14:creationId xmlns:p14="http://schemas.microsoft.com/office/powerpoint/2010/main" val="35535465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BE2DB09-60C7-4A45-A9DC-74D94B75C5F6}"/>
              </a:ext>
            </a:extLst>
          </p:cNvPr>
          <p:cNvPicPr>
            <a:picLocks noChangeAspect="1"/>
          </p:cNvPicPr>
          <p:nvPr/>
        </p:nvPicPr>
        <p:blipFill rotWithShape="1">
          <a:blip r:embed="rId2">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Tree>
    <p:extLst>
      <p:ext uri="{BB962C8B-B14F-4D97-AF65-F5344CB8AC3E}">
        <p14:creationId xmlns:p14="http://schemas.microsoft.com/office/powerpoint/2010/main" val="25452404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A46A92DF-8038-46D6-AF7D-A135A23A0A9E}"/>
              </a:ext>
            </a:extLst>
          </p:cNvPr>
          <p:cNvPicPr>
            <a:picLocks noGrp="1" noChangeAspect="1"/>
          </p:cNvPicPr>
          <p:nvPr>
            <p:ph idx="1"/>
          </p:nvPr>
        </p:nvPicPr>
        <p:blipFill rotWithShape="1">
          <a:blip r:embed="rId2"/>
          <a:srcRect t="11918" b="9717"/>
          <a:stretch/>
        </p:blipFill>
        <p:spPr>
          <a:xfrm>
            <a:off x="2128865" y="1338470"/>
            <a:ext cx="7714580" cy="4598504"/>
          </a:xfrm>
          <a:prstGeom prst="rect">
            <a:avLst/>
          </a:prstGeom>
        </p:spPr>
      </p:pic>
      <p:sp>
        <p:nvSpPr>
          <p:cNvPr id="5" name="Titolo 1">
            <a:extLst>
              <a:ext uri="{FF2B5EF4-FFF2-40B4-BE49-F238E27FC236}">
                <a16:creationId xmlns:a16="http://schemas.microsoft.com/office/drawing/2014/main" id="{F76BED85-9410-42DE-80F2-88283EA4AFB9}"/>
              </a:ext>
            </a:extLst>
          </p:cNvPr>
          <p:cNvSpPr>
            <a:spLocks noGrp="1"/>
          </p:cNvSpPr>
          <p:nvPr>
            <p:ph type="title"/>
          </p:nvPr>
        </p:nvSpPr>
        <p:spPr>
          <a:xfrm>
            <a:off x="838200" y="365125"/>
            <a:ext cx="10515600" cy="1325563"/>
          </a:xfrm>
        </p:spPr>
        <p:txBody>
          <a:bodyPr>
            <a:normAutofit/>
          </a:bodyPr>
          <a:lstStyle/>
          <a:p>
            <a:r>
              <a:rPr lang="it-IT" b="1" dirty="0">
                <a:solidFill>
                  <a:schemeClr val="accent1">
                    <a:lumMod val="50000"/>
                  </a:schemeClr>
                </a:solidFill>
                <a:latin typeface="Segoe UI Semibold" panose="020B0702040204020203" pitchFamily="34" charset="0"/>
                <a:cs typeface="Segoe UI Semibold" panose="020B0702040204020203" pitchFamily="34" charset="0"/>
              </a:rPr>
              <a:t>I nostri valori</a:t>
            </a:r>
          </a:p>
        </p:txBody>
      </p:sp>
    </p:spTree>
    <p:extLst>
      <p:ext uri="{BB962C8B-B14F-4D97-AF65-F5344CB8AC3E}">
        <p14:creationId xmlns:p14="http://schemas.microsoft.com/office/powerpoint/2010/main" val="23651409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DF98584-EABA-4028-8680-F6F8D9F11FA2}"/>
              </a:ext>
            </a:extLst>
          </p:cNvPr>
          <p:cNvPicPr>
            <a:picLocks noChangeAspect="1"/>
          </p:cNvPicPr>
          <p:nvPr/>
        </p:nvPicPr>
        <p:blipFill rotWithShape="1">
          <a:blip r:embed="rId2">
            <a:extLst>
              <a:ext uri="{28A0092B-C50C-407E-A947-70E740481C1C}">
                <a14:useLocalDpi xmlns:a14="http://schemas.microsoft.com/office/drawing/2010/main" val="0"/>
              </a:ext>
            </a:extLst>
          </a:blip>
          <a:srcRect l="7199"/>
          <a:stretch/>
        </p:blipFill>
        <p:spPr>
          <a:xfrm>
            <a:off x="0" y="0"/>
            <a:ext cx="9558443" cy="685800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15" name="Immagine 14">
            <a:extLst>
              <a:ext uri="{FF2B5EF4-FFF2-40B4-BE49-F238E27FC236}">
                <a16:creationId xmlns:a16="http://schemas.microsoft.com/office/drawing/2014/main" id="{A5FABDE3-D7F3-40D4-9112-A24EA33AE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499" y="108471"/>
            <a:ext cx="2906912" cy="1662023"/>
          </a:xfrm>
          <a:prstGeom prst="rect">
            <a:avLst/>
          </a:prstGeom>
        </p:spPr>
      </p:pic>
      <p:pic>
        <p:nvPicPr>
          <p:cNvPr id="16" name="Immagine 15">
            <a:extLst>
              <a:ext uri="{FF2B5EF4-FFF2-40B4-BE49-F238E27FC236}">
                <a16:creationId xmlns:a16="http://schemas.microsoft.com/office/drawing/2014/main" id="{571BEC16-BA00-4703-B0B8-3CCAE6D6C416}"/>
              </a:ext>
            </a:extLst>
          </p:cNvPr>
          <p:cNvPicPr>
            <a:picLocks noChangeAspect="1"/>
          </p:cNvPicPr>
          <p:nvPr/>
        </p:nvPicPr>
        <p:blipFill rotWithShape="1">
          <a:blip r:embed="rId4">
            <a:extLst>
              <a:ext uri="{28A0092B-C50C-407E-A947-70E740481C1C}">
                <a14:useLocalDpi xmlns:a14="http://schemas.microsoft.com/office/drawing/2010/main" val="0"/>
              </a:ext>
            </a:extLst>
          </a:blip>
          <a:srcRect t="19692" r="69365" b="64923"/>
          <a:stretch/>
        </p:blipFill>
        <p:spPr>
          <a:xfrm>
            <a:off x="8243232" y="1878965"/>
            <a:ext cx="2987456" cy="1160585"/>
          </a:xfrm>
          <a:prstGeom prst="rect">
            <a:avLst/>
          </a:prstGeom>
        </p:spPr>
      </p:pic>
      <p:cxnSp>
        <p:nvCxnSpPr>
          <p:cNvPr id="18" name="Connettore diritto 17">
            <a:extLst>
              <a:ext uri="{FF2B5EF4-FFF2-40B4-BE49-F238E27FC236}">
                <a16:creationId xmlns:a16="http://schemas.microsoft.com/office/drawing/2014/main" id="{D0B724E5-58B8-43FE-8A61-5CA3A931CC52}"/>
              </a:ext>
            </a:extLst>
          </p:cNvPr>
          <p:cNvCxnSpPr/>
          <p:nvPr/>
        </p:nvCxnSpPr>
        <p:spPr>
          <a:xfrm>
            <a:off x="8192499" y="3559126"/>
            <a:ext cx="3328941"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olo 18">
            <a:extLst>
              <a:ext uri="{FF2B5EF4-FFF2-40B4-BE49-F238E27FC236}">
                <a16:creationId xmlns:a16="http://schemas.microsoft.com/office/drawing/2014/main" id="{A585CA51-7C07-429D-8D35-9CA4C4F41E2B}"/>
              </a:ext>
            </a:extLst>
          </p:cNvPr>
          <p:cNvSpPr>
            <a:spLocks noGrp="1"/>
          </p:cNvSpPr>
          <p:nvPr>
            <p:ph type="title"/>
          </p:nvPr>
        </p:nvSpPr>
        <p:spPr>
          <a:xfrm>
            <a:off x="8381008" y="4029223"/>
            <a:ext cx="2951922" cy="1325563"/>
          </a:xfrm>
        </p:spPr>
        <p:txBody>
          <a:bodyPr>
            <a:normAutofit fontScale="90000"/>
          </a:bodyPr>
          <a:lstStyle/>
          <a:p>
            <a:pPr algn="ctr"/>
            <a:r>
              <a:rPr lang="it-IT" sz="4000" b="1" i="1" dirty="0">
                <a:solidFill>
                  <a:schemeClr val="accent1">
                    <a:lumMod val="75000"/>
                  </a:schemeClr>
                </a:solidFill>
                <a:latin typeface="Bookman Old Style" panose="02050604050505020204" pitchFamily="18" charset="0"/>
              </a:rPr>
              <a:t>«Progetto Seconda Chance»</a:t>
            </a:r>
          </a:p>
        </p:txBody>
      </p:sp>
    </p:spTree>
    <p:extLst>
      <p:ext uri="{BB962C8B-B14F-4D97-AF65-F5344CB8AC3E}">
        <p14:creationId xmlns:p14="http://schemas.microsoft.com/office/powerpoint/2010/main" val="29464361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2AC6D7F-F068-4E11-BB06-F601D89BB9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magine 5">
            <a:extLst>
              <a:ext uri="{FF2B5EF4-FFF2-40B4-BE49-F238E27FC236}">
                <a16:creationId xmlns:a16="http://schemas.microsoft.com/office/drawing/2014/main" id="{8D7EBFA0-F982-4F60-BE68-33B06797388E}"/>
              </a:ext>
            </a:extLst>
          </p:cNvPr>
          <p:cNvPicPr>
            <a:picLocks noChangeAspect="1"/>
          </p:cNvPicPr>
          <p:nvPr/>
        </p:nvPicPr>
        <p:blipFill>
          <a:blip r:embed="rId2"/>
          <a:stretch>
            <a:fillRect/>
          </a:stretch>
        </p:blipFill>
        <p:spPr>
          <a:xfrm>
            <a:off x="7884057" y="1459313"/>
            <a:ext cx="3796790" cy="2164169"/>
          </a:xfrm>
          <a:prstGeom prst="rect">
            <a:avLst/>
          </a:prstGeom>
        </p:spPr>
      </p:pic>
      <p:sp>
        <p:nvSpPr>
          <p:cNvPr id="4" name="Segnaposto contenuto 3">
            <a:extLst>
              <a:ext uri="{FF2B5EF4-FFF2-40B4-BE49-F238E27FC236}">
                <a16:creationId xmlns:a16="http://schemas.microsoft.com/office/drawing/2014/main" id="{5FCB95D3-7C28-4E48-BAB2-6932FDD24903}"/>
              </a:ext>
            </a:extLst>
          </p:cNvPr>
          <p:cNvSpPr>
            <a:spLocks noGrp="1"/>
          </p:cNvSpPr>
          <p:nvPr>
            <p:ph idx="1"/>
          </p:nvPr>
        </p:nvSpPr>
        <p:spPr>
          <a:xfrm>
            <a:off x="0" y="1794978"/>
            <a:ext cx="6428935" cy="5689034"/>
          </a:xfrm>
        </p:spPr>
        <p:txBody>
          <a:bodyPr anchor="t">
            <a:normAutofit/>
          </a:bodyPr>
          <a:lstStyle/>
          <a:p>
            <a:pPr marL="0" indent="0">
              <a:buNone/>
            </a:pPr>
            <a:endParaRPr lang="it-IT" sz="1000" b="1" dirty="0"/>
          </a:p>
          <a:p>
            <a:pPr marL="0" indent="0" algn="just">
              <a:buNone/>
            </a:pPr>
            <a:r>
              <a:rPr lang="it-IT" sz="1300" b="1" dirty="0">
                <a:latin typeface="Segoe UI Semibold" panose="020B0702040204020203" pitchFamily="34" charset="0"/>
                <a:cs typeface="Segoe UI Semibold" panose="020B0702040204020203" pitchFamily="34" charset="0"/>
              </a:rPr>
              <a:t>“Seconda Chance”</a:t>
            </a:r>
            <a:r>
              <a:rPr lang="it-IT" sz="1300" dirty="0">
                <a:latin typeface="Segoe UI Semibold" panose="020B0702040204020203" pitchFamily="34" charset="0"/>
                <a:cs typeface="Segoe UI Semibold" panose="020B0702040204020203" pitchFamily="34" charset="0"/>
              </a:rPr>
              <a:t> è un progetto finanziato con una campagna di crowdfunding, nato dalla sinergia tra il Rotary 2100 e </a:t>
            </a:r>
            <a:r>
              <a:rPr lang="it-IT" sz="1300" dirty="0" err="1">
                <a:latin typeface="Segoe UI Semibold" panose="020B0702040204020203" pitchFamily="34" charset="0"/>
                <a:cs typeface="Segoe UI Semibold" panose="020B0702040204020203" pitchFamily="34" charset="0"/>
              </a:rPr>
              <a:t>Meridonare</a:t>
            </a:r>
            <a:r>
              <a:rPr lang="it-IT" sz="1300" dirty="0">
                <a:latin typeface="Segoe UI Semibold" panose="020B0702040204020203" pitchFamily="34" charset="0"/>
                <a:cs typeface="Segoe UI Semibold" panose="020B0702040204020203" pitchFamily="34" charset="0"/>
              </a:rPr>
              <a:t>, che si è proposto di permettere ai ragazzi fino a 29 anni, rinchiusi nelle carceri minori, o in esecuzione penale esterna, che sono pronti e disponibili a partecipare al processo di inserimento lavorativo in aziende appositamente selezionate, per entrare nel mondo del lavoro, partecipando ad un percorso formativo in linea con le loro vocazioni, attraverso l’attribuzione di una “Borsa Lavoro” per un periodo di 8 mesi e un relativo rimborso mensile di 400,00 euro. “Seconda chance” vuole dare la possibilità a giovani detenuti di riappropriarsi della loro vita e della loro dignità di uomini facendogli svolgere un’attività che permetta loro di evitare una cronicizzazione del disturbo anti-sociale che ha portato l’individuo a compiere il reato. Il Rotary ha messo a disposizione un tutor per ciascun partecipante al progetto.</a:t>
            </a:r>
          </a:p>
          <a:p>
            <a:pPr marL="0" indent="0" algn="just">
              <a:buNone/>
            </a:pPr>
            <a:r>
              <a:rPr lang="it-IT" sz="1300" dirty="0">
                <a:latin typeface="Segoe UI Semibold" panose="020B0702040204020203" pitchFamily="34" charset="0"/>
                <a:cs typeface="Segoe UI Semibold" panose="020B0702040204020203" pitchFamily="34" charset="0"/>
              </a:rPr>
              <a:t>“Seconda Chance” è stato presento lunedì 29 gennaio , presso la sala </a:t>
            </a:r>
            <a:r>
              <a:rPr lang="it-IT" sz="1300" dirty="0" err="1">
                <a:latin typeface="Segoe UI Semibold" panose="020B0702040204020203" pitchFamily="34" charset="0"/>
                <a:cs typeface="Segoe UI Semibold" panose="020B0702040204020203" pitchFamily="34" charset="0"/>
              </a:rPr>
              <a:t>Marrama</a:t>
            </a:r>
            <a:r>
              <a:rPr lang="it-IT" sz="1300" dirty="0">
                <a:latin typeface="Segoe UI Semibold" panose="020B0702040204020203" pitchFamily="34" charset="0"/>
                <a:cs typeface="Segoe UI Semibold" panose="020B0702040204020203" pitchFamily="34" charset="0"/>
              </a:rPr>
              <a:t> della Fondazione Banco di Napoli, in via dei Tribunali 213 – Napoli. Ad illustrare i dettagli e l’importanza sociale del progetto sono stati: </a:t>
            </a:r>
            <a:r>
              <a:rPr lang="it-IT" sz="1300" b="1" dirty="0">
                <a:latin typeface="Segoe UI Semibold" panose="020B0702040204020203" pitchFamily="34" charset="0"/>
                <a:cs typeface="Segoe UI Semibold" panose="020B0702040204020203" pitchFamily="34" charset="0"/>
              </a:rPr>
              <a:t>Luciano Lucania</a:t>
            </a:r>
            <a:r>
              <a:rPr lang="it-IT" sz="1300" dirty="0">
                <a:latin typeface="Segoe UI Semibold" panose="020B0702040204020203" pitchFamily="34" charset="0"/>
                <a:cs typeface="Segoe UI Semibold" panose="020B0702040204020203" pitchFamily="34" charset="0"/>
              </a:rPr>
              <a:t>, Governatore Rotary 2100 (Campania, Calabria e parte della Basilicata); </a:t>
            </a:r>
            <a:r>
              <a:rPr lang="it-IT" sz="1300" b="1" dirty="0">
                <a:latin typeface="Segoe UI Semibold" panose="020B0702040204020203" pitchFamily="34" charset="0"/>
                <a:cs typeface="Segoe UI Semibold" panose="020B0702040204020203" pitchFamily="34" charset="0"/>
              </a:rPr>
              <a:t>Daniele </a:t>
            </a:r>
            <a:r>
              <a:rPr lang="it-IT" sz="1300" b="1" dirty="0" err="1">
                <a:latin typeface="Segoe UI Semibold" panose="020B0702040204020203" pitchFamily="34" charset="0"/>
                <a:cs typeface="Segoe UI Semibold" panose="020B0702040204020203" pitchFamily="34" charset="0"/>
              </a:rPr>
              <a:t>Marrama</a:t>
            </a:r>
            <a:r>
              <a:rPr lang="it-IT" sz="1300" dirty="0">
                <a:latin typeface="Segoe UI Semibold" panose="020B0702040204020203" pitchFamily="34" charset="0"/>
                <a:cs typeface="Segoe UI Semibold" panose="020B0702040204020203" pitchFamily="34" charset="0"/>
              </a:rPr>
              <a:t>, Presidente Fondazione Banco di Napoli; </a:t>
            </a:r>
            <a:r>
              <a:rPr lang="it-IT" sz="1300" b="1" dirty="0">
                <a:latin typeface="Segoe UI Semibold" panose="020B0702040204020203" pitchFamily="34" charset="0"/>
                <a:cs typeface="Segoe UI Semibold" panose="020B0702040204020203" pitchFamily="34" charset="0"/>
              </a:rPr>
              <a:t>Marco Musella</a:t>
            </a:r>
            <a:r>
              <a:rPr lang="it-IT" sz="1300" dirty="0">
                <a:latin typeface="Segoe UI Semibold" panose="020B0702040204020203" pitchFamily="34" charset="0"/>
                <a:cs typeface="Segoe UI Semibold" panose="020B0702040204020203" pitchFamily="34" charset="0"/>
              </a:rPr>
              <a:t>, Presidente di </a:t>
            </a:r>
            <a:r>
              <a:rPr lang="it-IT" sz="1300" dirty="0" err="1">
                <a:latin typeface="Segoe UI Semibold" panose="020B0702040204020203" pitchFamily="34" charset="0"/>
                <a:cs typeface="Segoe UI Semibold" panose="020B0702040204020203" pitchFamily="34" charset="0"/>
              </a:rPr>
              <a:t>Meridonare</a:t>
            </a:r>
            <a:r>
              <a:rPr lang="it-IT" sz="1300" dirty="0">
                <a:latin typeface="Segoe UI Semibold" panose="020B0702040204020203" pitchFamily="34" charset="0"/>
                <a:cs typeface="Segoe UI Semibold" panose="020B0702040204020203" pitchFamily="34" charset="0"/>
              </a:rPr>
              <a:t>; </a:t>
            </a:r>
            <a:r>
              <a:rPr lang="it-IT" sz="1300" b="1" dirty="0">
                <a:latin typeface="Segoe UI Semibold" panose="020B0702040204020203" pitchFamily="34" charset="0"/>
                <a:cs typeface="Segoe UI Semibold" panose="020B0702040204020203" pitchFamily="34" charset="0"/>
              </a:rPr>
              <a:t>Antonio De </a:t>
            </a:r>
            <a:r>
              <a:rPr lang="it-IT" sz="1300" b="1" dirty="0" err="1">
                <a:latin typeface="Segoe UI Semibold" panose="020B0702040204020203" pitchFamily="34" charset="0"/>
                <a:cs typeface="Segoe UI Semibold" panose="020B0702040204020203" pitchFamily="34" charset="0"/>
              </a:rPr>
              <a:t>Iesu</a:t>
            </a:r>
            <a:r>
              <a:rPr lang="it-IT" sz="1300" dirty="0">
                <a:latin typeface="Segoe UI Semibold" panose="020B0702040204020203" pitchFamily="34" charset="0"/>
                <a:cs typeface="Segoe UI Semibold" panose="020B0702040204020203" pitchFamily="34" charset="0"/>
              </a:rPr>
              <a:t>, Questore di Napoli;</a:t>
            </a:r>
            <a:r>
              <a:rPr lang="it-IT" sz="1300" b="1" dirty="0">
                <a:latin typeface="Segoe UI Semibold" panose="020B0702040204020203" pitchFamily="34" charset="0"/>
                <a:cs typeface="Segoe UI Semibold" panose="020B0702040204020203" pitchFamily="34" charset="0"/>
              </a:rPr>
              <a:t> Alfredo </a:t>
            </a:r>
            <a:r>
              <a:rPr lang="it-IT" sz="1300" b="1" dirty="0" err="1">
                <a:latin typeface="Segoe UI Semibold" panose="020B0702040204020203" pitchFamily="34" charset="0"/>
                <a:cs typeface="Segoe UI Semibold" panose="020B0702040204020203" pitchFamily="34" charset="0"/>
              </a:rPr>
              <a:t>Ruosi</a:t>
            </a:r>
            <a:r>
              <a:rPr lang="it-IT" sz="1300" dirty="0">
                <a:latin typeface="Segoe UI Semibold" panose="020B0702040204020203" pitchFamily="34" charset="0"/>
                <a:cs typeface="Segoe UI Semibold" panose="020B0702040204020203" pitchFamily="34" charset="0"/>
              </a:rPr>
              <a:t>, Presidente Rotary Napoli Castel dell’Ovo; </a:t>
            </a:r>
            <a:r>
              <a:rPr lang="it-IT" sz="1300" b="1" dirty="0">
                <a:latin typeface="Segoe UI Semibold" panose="020B0702040204020203" pitchFamily="34" charset="0"/>
                <a:cs typeface="Segoe UI Semibold" panose="020B0702040204020203" pitchFamily="34" charset="0"/>
              </a:rPr>
              <a:t>Samuele Ciambriello</a:t>
            </a:r>
            <a:r>
              <a:rPr lang="it-IT" sz="1300" dirty="0">
                <a:latin typeface="Segoe UI Semibold" panose="020B0702040204020203" pitchFamily="34" charset="0"/>
                <a:cs typeface="Segoe UI Semibold" panose="020B0702040204020203" pitchFamily="34" charset="0"/>
              </a:rPr>
              <a:t>, Garante Regionale dei Detenuti; Cardinale </a:t>
            </a:r>
            <a:r>
              <a:rPr lang="it-IT" sz="1300" b="1" dirty="0">
                <a:latin typeface="Segoe UI Semibold" panose="020B0702040204020203" pitchFamily="34" charset="0"/>
                <a:cs typeface="Segoe UI Semibold" panose="020B0702040204020203" pitchFamily="34" charset="0"/>
              </a:rPr>
              <a:t>Crescenzio </a:t>
            </a:r>
            <a:r>
              <a:rPr lang="it-IT" sz="1300" b="1" dirty="0" err="1">
                <a:latin typeface="Segoe UI Semibold" panose="020B0702040204020203" pitchFamily="34" charset="0"/>
                <a:cs typeface="Segoe UI Semibold" panose="020B0702040204020203" pitchFamily="34" charset="0"/>
              </a:rPr>
              <a:t>Sepe</a:t>
            </a:r>
            <a:r>
              <a:rPr lang="it-IT" sz="1300" dirty="0">
                <a:latin typeface="Segoe UI Semibold" panose="020B0702040204020203" pitchFamily="34" charset="0"/>
                <a:cs typeface="Segoe UI Semibold" panose="020B0702040204020203" pitchFamily="34" charset="0"/>
              </a:rPr>
              <a:t>; </a:t>
            </a:r>
            <a:r>
              <a:rPr lang="it-IT" sz="1300" b="1" dirty="0">
                <a:latin typeface="Segoe UI Semibold" panose="020B0702040204020203" pitchFamily="34" charset="0"/>
                <a:cs typeface="Segoe UI Semibold" panose="020B0702040204020203" pitchFamily="34" charset="0"/>
              </a:rPr>
              <a:t>Ubaldo Del Monaco</a:t>
            </a:r>
            <a:r>
              <a:rPr lang="it-IT" sz="1300" dirty="0">
                <a:latin typeface="Segoe UI Semibold" panose="020B0702040204020203" pitchFamily="34" charset="0"/>
                <a:cs typeface="Segoe UI Semibold" panose="020B0702040204020203" pitchFamily="34" charset="0"/>
              </a:rPr>
              <a:t>, Comandante Provinciale dei Carabinieri; </a:t>
            </a:r>
            <a:r>
              <a:rPr lang="it-IT" sz="1300" b="1" dirty="0">
                <a:latin typeface="Segoe UI Semibold" panose="020B0702040204020203" pitchFamily="34" charset="0"/>
                <a:cs typeface="Segoe UI Semibold" panose="020B0702040204020203" pitchFamily="34" charset="0"/>
              </a:rPr>
              <a:t>Gemma Tuccillo</a:t>
            </a:r>
            <a:r>
              <a:rPr lang="it-IT" sz="1300" dirty="0">
                <a:latin typeface="Segoe UI Semibold" panose="020B0702040204020203" pitchFamily="34" charset="0"/>
                <a:cs typeface="Segoe UI Semibold" panose="020B0702040204020203" pitchFamily="34" charset="0"/>
              </a:rPr>
              <a:t>, Capo Dipartimento della Giustizia Minorile e di Comunità; </a:t>
            </a:r>
            <a:r>
              <a:rPr lang="it-IT" sz="1300" b="1" dirty="0">
                <a:latin typeface="Segoe UI Semibold" panose="020B0702040204020203" pitchFamily="34" charset="0"/>
                <a:cs typeface="Segoe UI Semibold" panose="020B0702040204020203" pitchFamily="34" charset="0"/>
              </a:rPr>
              <a:t>Gianluca Guida</a:t>
            </a:r>
            <a:r>
              <a:rPr lang="it-IT" sz="1300" dirty="0">
                <a:latin typeface="Segoe UI Semibold" panose="020B0702040204020203" pitchFamily="34" charset="0"/>
                <a:cs typeface="Segoe UI Semibold" panose="020B0702040204020203" pitchFamily="34" charset="0"/>
              </a:rPr>
              <a:t>, Direttore </a:t>
            </a:r>
            <a:r>
              <a:rPr lang="it-IT" sz="1300" dirty="0" err="1">
                <a:latin typeface="Segoe UI Semibold" panose="020B0702040204020203" pitchFamily="34" charset="0"/>
                <a:cs typeface="Segoe UI Semibold" panose="020B0702040204020203" pitchFamily="34" charset="0"/>
              </a:rPr>
              <a:t>Ipm</a:t>
            </a:r>
            <a:r>
              <a:rPr lang="it-IT" sz="1300" dirty="0">
                <a:latin typeface="Segoe UI Semibold" panose="020B0702040204020203" pitchFamily="34" charset="0"/>
                <a:cs typeface="Segoe UI Semibold" panose="020B0702040204020203" pitchFamily="34" charset="0"/>
              </a:rPr>
              <a:t> Nisida e Ariola.</a:t>
            </a:r>
          </a:p>
          <a:p>
            <a:pPr marL="0" indent="0" algn="just">
              <a:buNone/>
            </a:pPr>
            <a:endParaRPr lang="it-IT" sz="1200" dirty="0">
              <a:latin typeface="Segoe UI Semibold" panose="020B0702040204020203" pitchFamily="34" charset="0"/>
              <a:cs typeface="Segoe UI Semibold" panose="020B0702040204020203" pitchFamily="34" charset="0"/>
            </a:endParaRPr>
          </a:p>
          <a:p>
            <a:pPr marL="0" indent="0" algn="just">
              <a:buNone/>
            </a:pPr>
            <a:r>
              <a:rPr lang="it-IT" sz="1200" dirty="0">
                <a:latin typeface="Segoe UI Semibold" panose="020B0702040204020203" pitchFamily="34" charset="0"/>
                <a:cs typeface="Segoe UI Semibold" panose="020B0702040204020203" pitchFamily="34" charset="0"/>
              </a:rPr>
              <a:t>Link web: </a:t>
            </a:r>
            <a:r>
              <a:rPr lang="it-IT" sz="1200" dirty="0">
                <a:latin typeface="Segoe UI Semibold" panose="020B0702040204020203" pitchFamily="34" charset="0"/>
                <a:cs typeface="Segoe UI Semibold" panose="020B0702040204020203" pitchFamily="34" charset="0"/>
                <a:hlinkClick r:id="rId3"/>
              </a:rPr>
              <a:t>https://www.rotarynapolicasteldellovo.it/progetto-seconda-chance/</a:t>
            </a:r>
            <a:endParaRPr lang="it-IT" sz="1200" dirty="0">
              <a:latin typeface="Segoe UI Semibold" panose="020B0702040204020203" pitchFamily="34" charset="0"/>
              <a:cs typeface="Segoe UI Semibold" panose="020B0702040204020203" pitchFamily="34" charset="0"/>
            </a:endParaRPr>
          </a:p>
          <a:p>
            <a:endParaRPr lang="it-IT" sz="1000" dirty="0"/>
          </a:p>
        </p:txBody>
      </p:sp>
      <p:sp>
        <p:nvSpPr>
          <p:cNvPr id="5" name="Titolo 18">
            <a:extLst>
              <a:ext uri="{FF2B5EF4-FFF2-40B4-BE49-F238E27FC236}">
                <a16:creationId xmlns:a16="http://schemas.microsoft.com/office/drawing/2014/main" id="{D9587518-C899-450F-AA75-A2287FAE4308}"/>
              </a:ext>
            </a:extLst>
          </p:cNvPr>
          <p:cNvSpPr>
            <a:spLocks noGrp="1"/>
          </p:cNvSpPr>
          <p:nvPr>
            <p:ph type="title"/>
          </p:nvPr>
        </p:nvSpPr>
        <p:spPr>
          <a:xfrm>
            <a:off x="245167" y="469415"/>
            <a:ext cx="5826460" cy="1325563"/>
          </a:xfrm>
        </p:spPr>
        <p:txBody>
          <a:bodyPr>
            <a:normAutofit/>
          </a:bodyPr>
          <a:lstStyle/>
          <a:p>
            <a:r>
              <a:rPr lang="it-IT" b="1" i="1" dirty="0">
                <a:latin typeface="Bookman Old Style" panose="02050604050505020204" pitchFamily="18" charset="0"/>
              </a:rPr>
              <a:t>«Progetto Seconda Chance»</a:t>
            </a:r>
          </a:p>
        </p:txBody>
      </p:sp>
    </p:spTree>
    <p:extLst>
      <p:ext uri="{BB962C8B-B14F-4D97-AF65-F5344CB8AC3E}">
        <p14:creationId xmlns:p14="http://schemas.microsoft.com/office/powerpoint/2010/main" val="1307864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BE448EE-8A44-4902-BB50-6DC310DCBB28}"/>
              </a:ext>
            </a:extLst>
          </p:cNvPr>
          <p:cNvPicPr>
            <a:picLocks noChangeAspect="1"/>
          </p:cNvPicPr>
          <p:nvPr/>
        </p:nvPicPr>
        <p:blipFill rotWithShape="1">
          <a:blip r:embed="rId2">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29BAF4A6-7FB3-4BD4-A59C-1797A74A7284}"/>
              </a:ext>
            </a:extLst>
          </p:cNvPr>
          <p:cNvSpPr>
            <a:spLocks noGrp="1"/>
          </p:cNvSpPr>
          <p:nvPr>
            <p:ph type="title"/>
          </p:nvPr>
        </p:nvSpPr>
        <p:spPr>
          <a:xfrm>
            <a:off x="8022021" y="3231931"/>
            <a:ext cx="3852041" cy="1834056"/>
          </a:xfrm>
        </p:spPr>
        <p:txBody>
          <a:bodyPr vert="horz" lIns="91440" tIns="45720" rIns="91440" bIns="45720" rtlCol="0" anchor="b">
            <a:normAutofit fontScale="90000"/>
          </a:bodyPr>
          <a:lstStyle/>
          <a:p>
            <a:pPr algn="ctr"/>
            <a:r>
              <a:rPr lang="en-US" sz="4000" dirty="0">
                <a:solidFill>
                  <a:schemeClr val="accent1">
                    <a:lumMod val="75000"/>
                  </a:schemeClr>
                </a:solidFill>
                <a:latin typeface="Segoe UI Semibold" panose="020B0702040204020203" pitchFamily="34" charset="0"/>
                <a:cs typeface="Segoe UI Semibold" panose="020B0702040204020203" pitchFamily="34" charset="0"/>
              </a:rPr>
              <a:t>La </a:t>
            </a:r>
            <a:r>
              <a:rPr lang="en-US" sz="4000" dirty="0" err="1">
                <a:solidFill>
                  <a:schemeClr val="accent1">
                    <a:lumMod val="75000"/>
                  </a:schemeClr>
                </a:solidFill>
                <a:latin typeface="Segoe UI Semibold" panose="020B0702040204020203" pitchFamily="34" charset="0"/>
                <a:cs typeface="Segoe UI Semibold" panose="020B0702040204020203" pitchFamily="34" charset="0"/>
              </a:rPr>
              <a:t>presentazione</a:t>
            </a:r>
            <a:r>
              <a:rPr lang="en-US" sz="4000" dirty="0">
                <a:solidFill>
                  <a:schemeClr val="accent1">
                    <a:lumMod val="75000"/>
                  </a:schemeClr>
                </a:solidFill>
                <a:latin typeface="Segoe UI Semibold" panose="020B0702040204020203" pitchFamily="34" charset="0"/>
                <a:cs typeface="Segoe UI Semibold" panose="020B0702040204020203" pitchFamily="34" charset="0"/>
              </a:rPr>
              <a:t> </a:t>
            </a:r>
            <a:r>
              <a:rPr lang="en-US" sz="4000" dirty="0" err="1">
                <a:solidFill>
                  <a:schemeClr val="accent1">
                    <a:lumMod val="75000"/>
                  </a:schemeClr>
                </a:solidFill>
                <a:latin typeface="Segoe UI Semibold" panose="020B0702040204020203" pitchFamily="34" charset="0"/>
                <a:cs typeface="Segoe UI Semibold" panose="020B0702040204020203" pitchFamily="34" charset="0"/>
              </a:rPr>
              <a:t>presso</a:t>
            </a:r>
            <a:r>
              <a:rPr lang="en-US" sz="4000" dirty="0">
                <a:solidFill>
                  <a:schemeClr val="accent1">
                    <a:lumMod val="75000"/>
                  </a:schemeClr>
                </a:solidFill>
                <a:latin typeface="Segoe UI Semibold" panose="020B0702040204020203" pitchFamily="34" charset="0"/>
                <a:cs typeface="Segoe UI Semibold" panose="020B0702040204020203" pitchFamily="34" charset="0"/>
              </a:rPr>
              <a:t> la Fondazione Banco di Napoli</a:t>
            </a:r>
          </a:p>
        </p:txBody>
      </p:sp>
    </p:spTree>
    <p:extLst>
      <p:ext uri="{BB962C8B-B14F-4D97-AF65-F5344CB8AC3E}">
        <p14:creationId xmlns:p14="http://schemas.microsoft.com/office/powerpoint/2010/main" val="40106670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0D73D6F-E2E9-4955-BAB6-BD051FB8A6EB}"/>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5" name="CasellaDiTesto 4">
            <a:extLst>
              <a:ext uri="{FF2B5EF4-FFF2-40B4-BE49-F238E27FC236}">
                <a16:creationId xmlns:a16="http://schemas.microsoft.com/office/drawing/2014/main" id="{34FB8F54-2E7C-4BED-A038-072D97B536E7}"/>
              </a:ext>
            </a:extLst>
          </p:cNvPr>
          <p:cNvSpPr txBox="1"/>
          <p:nvPr/>
        </p:nvSpPr>
        <p:spPr>
          <a:xfrm>
            <a:off x="6798367" y="225288"/>
            <a:ext cx="5234609" cy="1477328"/>
          </a:xfrm>
          <a:prstGeom prst="rect">
            <a:avLst/>
          </a:prstGeom>
          <a:noFill/>
        </p:spPr>
        <p:txBody>
          <a:bodyPr wrap="square" rtlCol="0">
            <a:spAutoFit/>
          </a:bodyPr>
          <a:lstStyle/>
          <a:p>
            <a:pPr algn="just"/>
            <a:r>
              <a:rPr lang="it-IT" i="1" dirty="0">
                <a:solidFill>
                  <a:schemeClr val="bg1"/>
                </a:solidFill>
              </a:rPr>
              <a:t> </a:t>
            </a:r>
            <a:r>
              <a:rPr lang="it-IT" b="1" i="1" dirty="0">
                <a:solidFill>
                  <a:schemeClr val="bg1"/>
                </a:solidFill>
              </a:rPr>
              <a:t>Il Presidente </a:t>
            </a:r>
            <a:r>
              <a:rPr lang="it-IT" b="1" i="1" dirty="0" err="1">
                <a:solidFill>
                  <a:schemeClr val="bg1"/>
                </a:solidFill>
              </a:rPr>
              <a:t>Ruosi</a:t>
            </a:r>
            <a:r>
              <a:rPr lang="it-IT" b="1" i="1" dirty="0">
                <a:solidFill>
                  <a:schemeClr val="bg1"/>
                </a:solidFill>
              </a:rPr>
              <a:t>, con il DG Luciano Lucania, Il DG </a:t>
            </a:r>
            <a:r>
              <a:rPr lang="it-IT" b="1" i="1" dirty="0" err="1">
                <a:solidFill>
                  <a:schemeClr val="bg1"/>
                </a:solidFill>
              </a:rPr>
              <a:t>Incoming</a:t>
            </a:r>
            <a:r>
              <a:rPr lang="it-IT" b="1" i="1" dirty="0">
                <a:solidFill>
                  <a:schemeClr val="bg1"/>
                </a:solidFill>
              </a:rPr>
              <a:t> </a:t>
            </a:r>
            <a:r>
              <a:rPr lang="it-IT" b="1" i="1" dirty="0" err="1">
                <a:solidFill>
                  <a:schemeClr val="bg1"/>
                </a:solidFill>
              </a:rPr>
              <a:t>Iovieno</a:t>
            </a:r>
            <a:r>
              <a:rPr lang="it-IT" b="1" i="1" dirty="0">
                <a:solidFill>
                  <a:schemeClr val="bg1"/>
                </a:solidFill>
              </a:rPr>
              <a:t>, Daniele </a:t>
            </a:r>
            <a:r>
              <a:rPr lang="it-IT" b="1" i="1" dirty="0" err="1">
                <a:solidFill>
                  <a:schemeClr val="bg1"/>
                </a:solidFill>
              </a:rPr>
              <a:t>Marrama</a:t>
            </a:r>
            <a:r>
              <a:rPr lang="it-IT" b="1" i="1" dirty="0">
                <a:solidFill>
                  <a:schemeClr val="bg1"/>
                </a:solidFill>
              </a:rPr>
              <a:t>, presidente Fondazione Banco di Napoli; Marco Musella, presidente di </a:t>
            </a:r>
            <a:r>
              <a:rPr lang="it-IT" b="1" i="1" dirty="0" err="1">
                <a:solidFill>
                  <a:schemeClr val="bg1"/>
                </a:solidFill>
              </a:rPr>
              <a:t>Meridonare</a:t>
            </a:r>
            <a:r>
              <a:rPr lang="it-IT" b="1" i="1" dirty="0">
                <a:solidFill>
                  <a:schemeClr val="bg1"/>
                </a:solidFill>
              </a:rPr>
              <a:t>, Gemma Tuccillo, capo dipartimento della Giustizia Minorile e di Comunità</a:t>
            </a:r>
          </a:p>
        </p:txBody>
      </p:sp>
    </p:spTree>
    <p:extLst>
      <p:ext uri="{BB962C8B-B14F-4D97-AF65-F5344CB8AC3E}">
        <p14:creationId xmlns:p14="http://schemas.microsoft.com/office/powerpoint/2010/main" val="4051701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0A2AE9F-46E6-4BAB-B230-2FA56F0CB84C}"/>
              </a:ext>
            </a:extLst>
          </p:cNvPr>
          <p:cNvPicPr>
            <a:picLocks noChangeAspect="1"/>
          </p:cNvPicPr>
          <p:nvPr/>
        </p:nvPicPr>
        <p:blipFill rotWithShape="1">
          <a:blip r:embed="rId2">
            <a:extLst>
              <a:ext uri="{28A0092B-C50C-407E-A947-70E740481C1C}">
                <a14:useLocalDpi xmlns:a14="http://schemas.microsoft.com/office/drawing/2010/main" val="0"/>
              </a:ext>
            </a:extLst>
          </a:blip>
          <a:srcRect t="189" b="15225"/>
          <a:stretch/>
        </p:blipFill>
        <p:spPr>
          <a:xfrm>
            <a:off x="20" y="10"/>
            <a:ext cx="12191980" cy="6857990"/>
          </a:xfrm>
          <a:prstGeom prst="rect">
            <a:avLst/>
          </a:prstGeom>
        </p:spPr>
      </p:pic>
      <p:sp>
        <p:nvSpPr>
          <p:cNvPr id="5" name="CasellaDiTesto 4">
            <a:extLst>
              <a:ext uri="{FF2B5EF4-FFF2-40B4-BE49-F238E27FC236}">
                <a16:creationId xmlns:a16="http://schemas.microsoft.com/office/drawing/2014/main" id="{01991DAD-1879-436F-90AA-8428FD98860E}"/>
              </a:ext>
            </a:extLst>
          </p:cNvPr>
          <p:cNvSpPr txBox="1"/>
          <p:nvPr/>
        </p:nvSpPr>
        <p:spPr>
          <a:xfrm>
            <a:off x="8388627" y="6321287"/>
            <a:ext cx="5234609" cy="369332"/>
          </a:xfrm>
          <a:prstGeom prst="rect">
            <a:avLst/>
          </a:prstGeom>
          <a:noFill/>
        </p:spPr>
        <p:txBody>
          <a:bodyPr wrap="square" rtlCol="0">
            <a:spAutoFit/>
          </a:bodyPr>
          <a:lstStyle/>
          <a:p>
            <a:r>
              <a:rPr lang="it-IT" i="1" dirty="0">
                <a:solidFill>
                  <a:schemeClr val="bg1"/>
                </a:solidFill>
              </a:rPr>
              <a:t> Intervista per il TGR Campania</a:t>
            </a:r>
          </a:p>
        </p:txBody>
      </p:sp>
    </p:spTree>
    <p:extLst>
      <p:ext uri="{BB962C8B-B14F-4D97-AF65-F5344CB8AC3E}">
        <p14:creationId xmlns:p14="http://schemas.microsoft.com/office/powerpoint/2010/main" val="27655026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C9C9A86-0682-471A-9853-DF14A6CAEF26}"/>
              </a:ext>
            </a:extLst>
          </p:cNvPr>
          <p:cNvPicPr>
            <a:picLocks noChangeAspect="1"/>
          </p:cNvPicPr>
          <p:nvPr/>
        </p:nvPicPr>
        <p:blipFill rotWithShape="1">
          <a:blip r:embed="rId2">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Tree>
    <p:extLst>
      <p:ext uri="{BB962C8B-B14F-4D97-AF65-F5344CB8AC3E}">
        <p14:creationId xmlns:p14="http://schemas.microsoft.com/office/powerpoint/2010/main" val="22978202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763EF06-E932-4CEA-B507-DDF8AD1A80D1}"/>
              </a:ext>
            </a:extLst>
          </p:cNvPr>
          <p:cNvPicPr>
            <a:picLocks noChangeAspect="1"/>
          </p:cNvPicPr>
          <p:nvPr/>
        </p:nvPicPr>
        <p:blipFill rotWithShape="1">
          <a:blip r:embed="rId2"/>
          <a:srcRect t="8820" b="11884"/>
          <a:stretch/>
        </p:blipFill>
        <p:spPr>
          <a:xfrm>
            <a:off x="20" y="604910"/>
            <a:ext cx="12191980" cy="5438081"/>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15FB85AB-B7E3-42A2-8435-53229F65FB1A}"/>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b="1" dirty="0">
                <a:solidFill>
                  <a:schemeClr val="accent1">
                    <a:lumMod val="75000"/>
                  </a:schemeClr>
                </a:solidFill>
                <a:latin typeface="Segoe UI Semibold" panose="020B0702040204020203" pitchFamily="34" charset="0"/>
                <a:cs typeface="Segoe UI Semibold" panose="020B0702040204020203" pitchFamily="34" charset="0"/>
              </a:rPr>
              <a:t>La partnership con </a:t>
            </a: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Meridonare</a:t>
            </a:r>
            <a:endParaRPr lang="en-US" sz="4000" b="1" dirty="0">
              <a:solidFill>
                <a:schemeClr val="accent1">
                  <a:lumMod val="75000"/>
                </a:schemeClr>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3402575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94D37B2-3019-433C-A903-5BF335047860}"/>
              </a:ext>
            </a:extLst>
          </p:cNvPr>
          <p:cNvPicPr>
            <a:picLocks noChangeAspect="1"/>
          </p:cNvPicPr>
          <p:nvPr/>
        </p:nvPicPr>
        <p:blipFill rotWithShape="1">
          <a:blip r:embed="rId2">
            <a:extLst>
              <a:ext uri="{28A0092B-C50C-407E-A947-70E740481C1C}">
                <a14:useLocalDpi xmlns:a14="http://schemas.microsoft.com/office/drawing/2010/main" val="0"/>
              </a:ext>
            </a:extLst>
          </a:blip>
          <a:srcRect t="13371" b="11629"/>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A7B2AABC-EA6F-4D29-BFDC-772E99F01257}"/>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b="1" dirty="0">
                <a:solidFill>
                  <a:schemeClr val="accent1">
                    <a:lumMod val="75000"/>
                  </a:schemeClr>
                </a:solidFill>
                <a:latin typeface="Segoe UI Semibold" panose="020B0702040204020203" pitchFamily="34" charset="0"/>
                <a:cs typeface="Segoe UI Semibold" panose="020B0702040204020203" pitchFamily="34" charset="0"/>
              </a:rPr>
              <a:t>AL XL </a:t>
            </a: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Congresso</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di Sorrento</a:t>
            </a:r>
          </a:p>
        </p:txBody>
      </p:sp>
    </p:spTree>
    <p:extLst>
      <p:ext uri="{BB962C8B-B14F-4D97-AF65-F5344CB8AC3E}">
        <p14:creationId xmlns:p14="http://schemas.microsoft.com/office/powerpoint/2010/main" val="23867667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74CC154-90B3-40E4-BA07-51788165DF40}"/>
              </a:ext>
            </a:extLst>
          </p:cNvPr>
          <p:cNvPicPr>
            <a:picLocks noChangeAspect="1"/>
          </p:cNvPicPr>
          <p:nvPr/>
        </p:nvPicPr>
        <p:blipFill rotWithShape="1">
          <a:blip r:embed="rId2">
            <a:extLst>
              <a:ext uri="{28A0092B-C50C-407E-A947-70E740481C1C}">
                <a14:useLocalDpi xmlns:a14="http://schemas.microsoft.com/office/drawing/2010/main" val="0"/>
              </a:ext>
            </a:extLst>
          </a:blip>
          <a:srcRect t="20744" b="4256"/>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82D5AAA8-8285-4E13-BF2F-F610ACF592D4}"/>
              </a:ext>
            </a:extLst>
          </p:cNvPr>
          <p:cNvSpPr>
            <a:spLocks noGrp="1"/>
          </p:cNvSpPr>
          <p:nvPr>
            <p:ph type="title"/>
          </p:nvPr>
        </p:nvSpPr>
        <p:spPr>
          <a:xfrm>
            <a:off x="8022021" y="3231931"/>
            <a:ext cx="3852041" cy="1834056"/>
          </a:xfrm>
        </p:spPr>
        <p:txBody>
          <a:bodyPr vert="horz" lIns="91440" tIns="45720" rIns="91440" bIns="45720" rtlCol="0" anchor="b">
            <a:normAutofit fontScale="90000"/>
          </a:bodyPr>
          <a:lstStyle/>
          <a:p>
            <a:pPr algn="ctr"/>
            <a:r>
              <a:rPr lang="en-US" sz="4000" b="1" dirty="0">
                <a:solidFill>
                  <a:schemeClr val="accent1">
                    <a:lumMod val="75000"/>
                  </a:schemeClr>
                </a:solidFill>
                <a:latin typeface="Segoe UI Semibold" panose="020B0702040204020203" pitchFamily="34" charset="0"/>
                <a:cs typeface="Segoe UI Semibold" panose="020B0702040204020203" pitchFamily="34" charset="0"/>
              </a:rPr>
              <a:t>Dal </a:t>
            </a: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Distretto</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2100 la Paul Harris per </a:t>
            </a: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il</a:t>
            </a:r>
            <a:r>
              <a:rPr lang="en-US" sz="4000" b="1" dirty="0">
                <a:solidFill>
                  <a:schemeClr val="accent1">
                    <a:lumMod val="75000"/>
                  </a:schemeClr>
                </a:solidFill>
                <a:latin typeface="Segoe UI Semibold" panose="020B0702040204020203" pitchFamily="34" charset="0"/>
                <a:cs typeface="Segoe UI Semibold" panose="020B0702040204020203" pitchFamily="34" charset="0"/>
              </a:rPr>
              <a:t> </a:t>
            </a:r>
            <a:r>
              <a:rPr lang="en-US" sz="4000" b="1" dirty="0" err="1">
                <a:solidFill>
                  <a:schemeClr val="accent1">
                    <a:lumMod val="75000"/>
                  </a:schemeClr>
                </a:solidFill>
                <a:latin typeface="Segoe UI Semibold" panose="020B0702040204020203" pitchFamily="34" charset="0"/>
                <a:cs typeface="Segoe UI Semibold" panose="020B0702040204020203" pitchFamily="34" charset="0"/>
              </a:rPr>
              <a:t>progetto</a:t>
            </a:r>
            <a:endParaRPr lang="en-US" sz="4000" b="1" dirty="0">
              <a:solidFill>
                <a:schemeClr val="accent1">
                  <a:lumMod val="75000"/>
                </a:schemeClr>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0842567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DF98584-EABA-4028-8680-F6F8D9F11FA2}"/>
              </a:ext>
            </a:extLst>
          </p:cNvPr>
          <p:cNvPicPr>
            <a:picLocks noChangeAspect="1"/>
          </p:cNvPicPr>
          <p:nvPr/>
        </p:nvPicPr>
        <p:blipFill rotWithShape="1">
          <a:blip r:embed="rId2">
            <a:extLst>
              <a:ext uri="{28A0092B-C50C-407E-A947-70E740481C1C}">
                <a14:useLocalDpi xmlns:a14="http://schemas.microsoft.com/office/drawing/2010/main" val="0"/>
              </a:ext>
            </a:extLst>
          </a:blip>
          <a:srcRect b="3822"/>
          <a:stretch/>
        </p:blipFill>
        <p:spPr>
          <a:xfrm>
            <a:off x="0" y="0"/>
            <a:ext cx="9507380" cy="685800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15" name="Immagine 14">
            <a:extLst>
              <a:ext uri="{FF2B5EF4-FFF2-40B4-BE49-F238E27FC236}">
                <a16:creationId xmlns:a16="http://schemas.microsoft.com/office/drawing/2014/main" id="{A5FABDE3-D7F3-40D4-9112-A24EA33AE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499" y="108471"/>
            <a:ext cx="2906912" cy="1662023"/>
          </a:xfrm>
          <a:prstGeom prst="rect">
            <a:avLst/>
          </a:prstGeom>
        </p:spPr>
      </p:pic>
      <p:pic>
        <p:nvPicPr>
          <p:cNvPr id="16" name="Immagine 15">
            <a:extLst>
              <a:ext uri="{FF2B5EF4-FFF2-40B4-BE49-F238E27FC236}">
                <a16:creationId xmlns:a16="http://schemas.microsoft.com/office/drawing/2014/main" id="{571BEC16-BA00-4703-B0B8-3CCAE6D6C416}"/>
              </a:ext>
            </a:extLst>
          </p:cNvPr>
          <p:cNvPicPr>
            <a:picLocks noChangeAspect="1"/>
          </p:cNvPicPr>
          <p:nvPr/>
        </p:nvPicPr>
        <p:blipFill rotWithShape="1">
          <a:blip r:embed="rId4">
            <a:extLst>
              <a:ext uri="{28A0092B-C50C-407E-A947-70E740481C1C}">
                <a14:useLocalDpi xmlns:a14="http://schemas.microsoft.com/office/drawing/2010/main" val="0"/>
              </a:ext>
            </a:extLst>
          </a:blip>
          <a:srcRect t="19692" r="69365" b="64923"/>
          <a:stretch/>
        </p:blipFill>
        <p:spPr>
          <a:xfrm>
            <a:off x="8243232" y="1878965"/>
            <a:ext cx="2987456" cy="1160585"/>
          </a:xfrm>
          <a:prstGeom prst="rect">
            <a:avLst/>
          </a:prstGeom>
        </p:spPr>
      </p:pic>
      <p:cxnSp>
        <p:nvCxnSpPr>
          <p:cNvPr id="18" name="Connettore diritto 17">
            <a:extLst>
              <a:ext uri="{FF2B5EF4-FFF2-40B4-BE49-F238E27FC236}">
                <a16:creationId xmlns:a16="http://schemas.microsoft.com/office/drawing/2014/main" id="{D0B724E5-58B8-43FE-8A61-5CA3A931CC52}"/>
              </a:ext>
            </a:extLst>
          </p:cNvPr>
          <p:cNvCxnSpPr/>
          <p:nvPr/>
        </p:nvCxnSpPr>
        <p:spPr>
          <a:xfrm>
            <a:off x="8192499" y="3559126"/>
            <a:ext cx="3328941"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olo 18">
            <a:extLst>
              <a:ext uri="{FF2B5EF4-FFF2-40B4-BE49-F238E27FC236}">
                <a16:creationId xmlns:a16="http://schemas.microsoft.com/office/drawing/2014/main" id="{A585CA51-7C07-429D-8D35-9CA4C4F41E2B}"/>
              </a:ext>
            </a:extLst>
          </p:cNvPr>
          <p:cNvSpPr>
            <a:spLocks noGrp="1"/>
          </p:cNvSpPr>
          <p:nvPr>
            <p:ph type="title"/>
          </p:nvPr>
        </p:nvSpPr>
        <p:spPr>
          <a:xfrm>
            <a:off x="9038449" y="4545782"/>
            <a:ext cx="2951922" cy="1325563"/>
          </a:xfrm>
        </p:spPr>
        <p:txBody>
          <a:bodyPr>
            <a:normAutofit fontScale="90000"/>
          </a:bodyPr>
          <a:lstStyle/>
          <a:p>
            <a:pPr algn="ctr"/>
            <a:r>
              <a:rPr lang="it-IT" sz="4000" b="1" i="1" dirty="0">
                <a:solidFill>
                  <a:schemeClr val="accent1">
                    <a:lumMod val="75000"/>
                  </a:schemeClr>
                </a:solidFill>
                <a:latin typeface="Bookman Old Style" panose="02050604050505020204" pitchFamily="18" charset="0"/>
              </a:rPr>
              <a:t>«</a:t>
            </a:r>
            <a:r>
              <a:rPr lang="it-IT" sz="3100" b="1" i="1" dirty="0">
                <a:solidFill>
                  <a:schemeClr val="accent1">
                    <a:lumMod val="75000"/>
                  </a:schemeClr>
                </a:solidFill>
                <a:latin typeface="Bookman Old Style" panose="02050604050505020204" pitchFamily="18" charset="0"/>
              </a:rPr>
              <a:t>Progetto </a:t>
            </a:r>
            <a:r>
              <a:rPr lang="it-IT" sz="3100" b="1" i="1" dirty="0" err="1">
                <a:solidFill>
                  <a:schemeClr val="accent1">
                    <a:lumMod val="75000"/>
                  </a:schemeClr>
                </a:solidFill>
                <a:latin typeface="Bookman Old Style" panose="02050604050505020204" pitchFamily="18" charset="0"/>
              </a:rPr>
              <a:t>Health</a:t>
            </a:r>
            <a:r>
              <a:rPr lang="it-IT" sz="3100" b="1" i="1" dirty="0">
                <a:solidFill>
                  <a:schemeClr val="accent1">
                    <a:lumMod val="75000"/>
                  </a:schemeClr>
                </a:solidFill>
                <a:latin typeface="Bookman Old Style" panose="02050604050505020204" pitchFamily="18" charset="0"/>
              </a:rPr>
              <a:t> Point – Scuole della Salute Emotiva e Comportamentale»</a:t>
            </a:r>
          </a:p>
        </p:txBody>
      </p:sp>
    </p:spTree>
    <p:extLst>
      <p:ext uri="{BB962C8B-B14F-4D97-AF65-F5344CB8AC3E}">
        <p14:creationId xmlns:p14="http://schemas.microsoft.com/office/powerpoint/2010/main" val="11560477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E0B07A-CF64-46ED-87DC-8C1E959B8C0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r>
              <a:rPr lang="en-US" sz="2600" kern="1200" dirty="0">
                <a:solidFill>
                  <a:srgbClr val="FFFFFF"/>
                </a:solidFill>
                <a:latin typeface="+mj-lt"/>
                <a:ea typeface="+mj-ea"/>
                <a:cs typeface="+mj-cs"/>
              </a:rPr>
              <a:t>“Un </a:t>
            </a:r>
            <a:r>
              <a:rPr lang="en-US" sz="2600" kern="1200" dirty="0" err="1">
                <a:solidFill>
                  <a:srgbClr val="FFFFFF"/>
                </a:solidFill>
                <a:latin typeface="+mj-lt"/>
                <a:ea typeface="+mj-ea"/>
                <a:cs typeface="+mj-cs"/>
              </a:rPr>
              <a:t>Rotariano</a:t>
            </a:r>
            <a:r>
              <a:rPr lang="en-US" sz="2600" dirty="0">
                <a:solidFill>
                  <a:srgbClr val="FFFFFF"/>
                </a:solidFill>
              </a:rPr>
              <a:t>, Un </a:t>
            </a:r>
            <a:r>
              <a:rPr lang="en-US" sz="2600" dirty="0" err="1">
                <a:solidFill>
                  <a:srgbClr val="FFFFFF"/>
                </a:solidFill>
              </a:rPr>
              <a:t>albero</a:t>
            </a:r>
            <a:r>
              <a:rPr lang="en-US" sz="2600" dirty="0">
                <a:solidFill>
                  <a:srgbClr val="FFFFFF"/>
                </a:solidFill>
              </a:rPr>
              <a:t>” – La mission </a:t>
            </a:r>
            <a:r>
              <a:rPr lang="en-US" sz="2600" dirty="0" err="1">
                <a:solidFill>
                  <a:srgbClr val="FFFFFF"/>
                </a:solidFill>
              </a:rPr>
              <a:t>internazionale</a:t>
            </a:r>
            <a:endParaRPr lang="en-US" sz="2600" kern="1200" dirty="0">
              <a:solidFill>
                <a:srgbClr val="FFFFFF"/>
              </a:solidFill>
              <a:latin typeface="+mj-lt"/>
              <a:ea typeface="+mj-ea"/>
              <a:cs typeface="+mj-cs"/>
            </a:endParaRPr>
          </a:p>
        </p:txBody>
      </p:sp>
      <p:pic>
        <p:nvPicPr>
          <p:cNvPr id="4" name="Segnaposto contenuto 3">
            <a:extLst>
              <a:ext uri="{FF2B5EF4-FFF2-40B4-BE49-F238E27FC236}">
                <a16:creationId xmlns:a16="http://schemas.microsoft.com/office/drawing/2014/main" id="{B8D9AB80-6E9D-42C7-AFA1-5C195948B461}"/>
              </a:ext>
            </a:extLst>
          </p:cNvPr>
          <p:cNvPicPr>
            <a:picLocks noGrp="1" noChangeAspect="1"/>
          </p:cNvPicPr>
          <p:nvPr>
            <p:ph idx="1"/>
          </p:nvPr>
        </p:nvPicPr>
        <p:blipFill>
          <a:blip r:embed="rId2"/>
          <a:stretch>
            <a:fillRect/>
          </a:stretch>
        </p:blipFill>
        <p:spPr>
          <a:xfrm>
            <a:off x="4394933" y="961812"/>
            <a:ext cx="6475533" cy="4930987"/>
          </a:xfrm>
          <a:prstGeom prst="rect">
            <a:avLst/>
          </a:prstGeom>
        </p:spPr>
      </p:pic>
    </p:spTree>
    <p:extLst>
      <p:ext uri="{BB962C8B-B14F-4D97-AF65-F5344CB8AC3E}">
        <p14:creationId xmlns:p14="http://schemas.microsoft.com/office/powerpoint/2010/main" val="3275507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2AC6D7F-F068-4E11-BB06-F601D89BB9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magine 1">
            <a:extLst>
              <a:ext uri="{FF2B5EF4-FFF2-40B4-BE49-F238E27FC236}">
                <a16:creationId xmlns:a16="http://schemas.microsoft.com/office/drawing/2014/main" id="{F1E2D9C4-0594-47A7-8658-C6A4A6985FC9}"/>
              </a:ext>
            </a:extLst>
          </p:cNvPr>
          <p:cNvPicPr>
            <a:picLocks noChangeAspect="1"/>
          </p:cNvPicPr>
          <p:nvPr/>
        </p:nvPicPr>
        <p:blipFill>
          <a:blip r:embed="rId2"/>
          <a:stretch>
            <a:fillRect/>
          </a:stretch>
        </p:blipFill>
        <p:spPr>
          <a:xfrm>
            <a:off x="7884057" y="1459411"/>
            <a:ext cx="3796790" cy="2163973"/>
          </a:xfrm>
          <a:prstGeom prst="rect">
            <a:avLst/>
          </a:prstGeom>
        </p:spPr>
      </p:pic>
      <p:sp>
        <p:nvSpPr>
          <p:cNvPr id="4" name="Segnaposto contenuto 3">
            <a:extLst>
              <a:ext uri="{FF2B5EF4-FFF2-40B4-BE49-F238E27FC236}">
                <a16:creationId xmlns:a16="http://schemas.microsoft.com/office/drawing/2014/main" id="{5FCB95D3-7C28-4E48-BAB2-6932FDD24903}"/>
              </a:ext>
            </a:extLst>
          </p:cNvPr>
          <p:cNvSpPr>
            <a:spLocks noGrp="1"/>
          </p:cNvSpPr>
          <p:nvPr>
            <p:ph idx="1"/>
          </p:nvPr>
        </p:nvSpPr>
        <p:spPr>
          <a:xfrm>
            <a:off x="-26474" y="1665062"/>
            <a:ext cx="6387517" cy="5014034"/>
          </a:xfrm>
        </p:spPr>
        <p:txBody>
          <a:bodyPr anchor="t">
            <a:normAutofit fontScale="92500" lnSpcReduction="20000"/>
          </a:bodyPr>
          <a:lstStyle/>
          <a:p>
            <a:pPr marL="0" indent="0" algn="just">
              <a:buNone/>
            </a:pPr>
            <a:r>
              <a:rPr lang="it-IT" sz="1600" dirty="0">
                <a:latin typeface="Segoe UI Semibold" panose="020B0702040204020203" pitchFamily="34" charset="0"/>
                <a:cs typeface="Segoe UI Semibold" panose="020B0702040204020203" pitchFamily="34" charset="0"/>
              </a:rPr>
              <a:t>L’iniziativa degli </a:t>
            </a:r>
            <a:r>
              <a:rPr lang="it-IT" sz="1600" dirty="0" err="1">
                <a:latin typeface="Segoe UI Semibold" panose="020B0702040204020203" pitchFamily="34" charset="0"/>
                <a:cs typeface="Segoe UI Semibold" panose="020B0702040204020203" pitchFamily="34" charset="0"/>
              </a:rPr>
              <a:t>Health</a:t>
            </a:r>
            <a:r>
              <a:rPr lang="it-IT" sz="1600" dirty="0">
                <a:latin typeface="Segoe UI Semibold" panose="020B0702040204020203" pitchFamily="34" charset="0"/>
                <a:cs typeface="Segoe UI Semibold" panose="020B0702040204020203" pitchFamily="34" charset="0"/>
              </a:rPr>
              <a:t> Point – Scuole Territoriali della Salute Emotiva e Comportamentale è stata sostenuta dai: Rotary Club Napoli Castel dell’Ovo- Rotary Club Napoli Posillipo - Rotary Club Napoli Castel Sant'Elmo - Rotary Club Napoli Ovest - Rotary Club Napoli Sud Ovest -Fondazione Antoniano – Centro Studi </a:t>
            </a:r>
            <a:r>
              <a:rPr lang="it-IT" sz="1600" dirty="0" err="1">
                <a:latin typeface="Segoe UI Semibold" panose="020B0702040204020203" pitchFamily="34" charset="0"/>
                <a:cs typeface="Segoe UI Semibold" panose="020B0702040204020203" pitchFamily="34" charset="0"/>
              </a:rPr>
              <a:t>AdAstra</a:t>
            </a:r>
            <a:r>
              <a:rPr lang="it-IT" sz="1600" dirty="0">
                <a:latin typeface="Segoe UI Semibold" panose="020B0702040204020203" pitchFamily="34" charset="0"/>
                <a:cs typeface="Segoe UI Semibold" panose="020B0702040204020203" pitchFamily="34" charset="0"/>
              </a:rPr>
              <a:t> – Fondazione Pellegrini- Asso Gio.ca – Sorbino.</a:t>
            </a:r>
          </a:p>
          <a:p>
            <a:pPr marL="0" indent="0" algn="just">
              <a:buNone/>
            </a:pPr>
            <a:r>
              <a:rPr lang="it-IT" sz="1600" dirty="0">
                <a:latin typeface="Segoe UI Semibold" panose="020B0702040204020203" pitchFamily="34" charset="0"/>
                <a:cs typeface="Segoe UI Semibold" panose="020B0702040204020203" pitchFamily="34" charset="0"/>
              </a:rPr>
              <a:t>La presentazione del progetto è avvenuta il 27 febbraio presso la Sala del Capitolo a San Domenico Maggiore. Il progetto si è posto come obiettivo la prevenzione e la promozione della salute emotiva e comportamentale per uno sviluppo sociale ed economico del territorio, partendo proprio dai cittadini e coinvolgendoli in prima persona. </a:t>
            </a:r>
          </a:p>
          <a:p>
            <a:pPr marL="0" indent="0" algn="just">
              <a:buNone/>
            </a:pPr>
            <a:r>
              <a:rPr lang="it-IT" sz="1600" dirty="0">
                <a:latin typeface="Segoe UI Semibold" panose="020B0702040204020203" pitchFamily="34" charset="0"/>
                <a:cs typeface="Segoe UI Semibold" panose="020B0702040204020203" pitchFamily="34" charset="0"/>
              </a:rPr>
              <a:t>La necessità di promuovere e di tutelare la Salute Emotiva e Comportamentale rende a sua volta necessario procedere anche all’attivazione di processi di “Empowerment” dei cittadini in generale, trasformandoli, così, in protagonisti attivi all’interno delle dinamiche connesse alle strategie di prevenzione. </a:t>
            </a:r>
          </a:p>
          <a:p>
            <a:pPr marL="0" indent="0" algn="just">
              <a:buNone/>
            </a:pPr>
            <a:r>
              <a:rPr lang="it-IT" sz="1600" dirty="0">
                <a:latin typeface="Segoe UI Semibold" panose="020B0702040204020203" pitchFamily="34" charset="0"/>
                <a:cs typeface="Segoe UI Semibold" panose="020B0702040204020203" pitchFamily="34" charset="0"/>
              </a:rPr>
              <a:t>A tale scopo occorre renderli consapevoli del loro importante ruolo nell’ambito delle politiche di prevenzione, innanzitutto, sensibilizzandoli rispetto alla problematica e poi rendendoli edotti in merito alle varie tematiche di specifico interesse. Molto spesso tendiamo a percepire la sfera emotiva e comportamentale come un qualcosa che esula dalla salute e dalla prevenzione stessa. </a:t>
            </a:r>
          </a:p>
          <a:p>
            <a:pPr marL="0" indent="0" algn="just">
              <a:buNone/>
            </a:pPr>
            <a:r>
              <a:rPr lang="it-IT" sz="1600" dirty="0">
                <a:latin typeface="Segoe UI Semibold" panose="020B0702040204020203" pitchFamily="34" charset="0"/>
                <a:cs typeface="Segoe UI Semibold" panose="020B0702040204020203" pitchFamily="34" charset="0"/>
              </a:rPr>
              <a:t>Frequentemente si tende a scindere corpo e mente. </a:t>
            </a:r>
          </a:p>
          <a:p>
            <a:pPr marL="0" indent="0" algn="just">
              <a:buNone/>
            </a:pPr>
            <a:r>
              <a:rPr lang="it-IT" sz="1600" dirty="0">
                <a:latin typeface="Segoe UI Semibold" panose="020B0702040204020203" pitchFamily="34" charset="0"/>
                <a:cs typeface="Segoe UI Semibold" panose="020B0702040204020203" pitchFamily="34" charset="0"/>
              </a:rPr>
              <a:t>Link web: </a:t>
            </a:r>
            <a:r>
              <a:rPr lang="it-IT" sz="1600" dirty="0">
                <a:latin typeface="Segoe UI Semibold" panose="020B0702040204020203" pitchFamily="34" charset="0"/>
                <a:cs typeface="Segoe UI Semibold" panose="020B0702040204020203" pitchFamily="34" charset="0"/>
                <a:hlinkClick r:id="rId3"/>
              </a:rPr>
              <a:t>https://www.rotarynapolicasteldellovo.it/progetto-health-point/</a:t>
            </a:r>
            <a:endParaRPr lang="it-IT" sz="1600" dirty="0">
              <a:latin typeface="Segoe UI Semibold" panose="020B0702040204020203" pitchFamily="34" charset="0"/>
              <a:cs typeface="Segoe UI Semibold" panose="020B0702040204020203" pitchFamily="34" charset="0"/>
            </a:endParaRPr>
          </a:p>
          <a:p>
            <a:endParaRPr lang="it-IT" sz="1100" dirty="0"/>
          </a:p>
        </p:txBody>
      </p:sp>
      <p:sp>
        <p:nvSpPr>
          <p:cNvPr id="5" name="Titolo 18">
            <a:extLst>
              <a:ext uri="{FF2B5EF4-FFF2-40B4-BE49-F238E27FC236}">
                <a16:creationId xmlns:a16="http://schemas.microsoft.com/office/drawing/2014/main" id="{D9587518-C899-450F-AA75-A2287FAE4308}"/>
              </a:ext>
            </a:extLst>
          </p:cNvPr>
          <p:cNvSpPr>
            <a:spLocks noGrp="1"/>
          </p:cNvSpPr>
          <p:nvPr>
            <p:ph type="title"/>
          </p:nvPr>
        </p:nvSpPr>
        <p:spPr>
          <a:xfrm>
            <a:off x="231913" y="339499"/>
            <a:ext cx="6221895" cy="1325563"/>
          </a:xfrm>
        </p:spPr>
        <p:txBody>
          <a:bodyPr>
            <a:normAutofit/>
          </a:bodyPr>
          <a:lstStyle/>
          <a:p>
            <a:r>
              <a:rPr lang="it-IT" sz="2400" b="1" i="1" dirty="0">
                <a:latin typeface="Bookman Old Style" panose="02050604050505020204" pitchFamily="18" charset="0"/>
              </a:rPr>
              <a:t>«Progetto </a:t>
            </a:r>
            <a:r>
              <a:rPr lang="it-IT" sz="2400" b="1" i="1" dirty="0" err="1">
                <a:latin typeface="Bookman Old Style" panose="02050604050505020204" pitchFamily="18" charset="0"/>
              </a:rPr>
              <a:t>Health</a:t>
            </a:r>
            <a:r>
              <a:rPr lang="it-IT" sz="2400" b="1" i="1" dirty="0">
                <a:latin typeface="Bookman Old Style" panose="02050604050505020204" pitchFamily="18" charset="0"/>
              </a:rPr>
              <a:t> Point: scuole della salute emotiva e comportamentale»</a:t>
            </a:r>
          </a:p>
        </p:txBody>
      </p:sp>
    </p:spTree>
    <p:extLst>
      <p:ext uri="{BB962C8B-B14F-4D97-AF65-F5344CB8AC3E}">
        <p14:creationId xmlns:p14="http://schemas.microsoft.com/office/powerpoint/2010/main" val="1869333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193016C-034F-487D-9C46-49E161FECF65}"/>
              </a:ext>
            </a:extLst>
          </p:cNvPr>
          <p:cNvPicPr>
            <a:picLocks noChangeAspect="1"/>
          </p:cNvPicPr>
          <p:nvPr/>
        </p:nvPicPr>
        <p:blipFill rotWithShape="1">
          <a:blip r:embed="rId2">
            <a:extLst>
              <a:ext uri="{28A0092B-C50C-407E-A947-70E740481C1C}">
                <a14:useLocalDpi xmlns:a14="http://schemas.microsoft.com/office/drawing/2010/main" val="0"/>
              </a:ext>
            </a:extLst>
          </a:blip>
          <a:srcRect t="20772" b="4228"/>
          <a:stretch/>
        </p:blipFill>
        <p:spPr>
          <a:xfrm>
            <a:off x="20" y="10"/>
            <a:ext cx="12191980" cy="6857990"/>
          </a:xfrm>
          <a:prstGeom prst="rect">
            <a:avLst/>
          </a:prstGeom>
        </p:spPr>
      </p:pic>
    </p:spTree>
    <p:extLst>
      <p:ext uri="{BB962C8B-B14F-4D97-AF65-F5344CB8AC3E}">
        <p14:creationId xmlns:p14="http://schemas.microsoft.com/office/powerpoint/2010/main" val="4488673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AAA08C6-AD22-48A0-9C15-491456C2B40E}"/>
              </a:ext>
            </a:extLst>
          </p:cNvPr>
          <p:cNvPicPr>
            <a:picLocks noChangeAspect="1"/>
          </p:cNvPicPr>
          <p:nvPr/>
        </p:nvPicPr>
        <p:blipFill rotWithShape="1">
          <a:blip r:embed="rId2">
            <a:extLst>
              <a:ext uri="{28A0092B-C50C-407E-A947-70E740481C1C}">
                <a14:useLocalDpi xmlns:a14="http://schemas.microsoft.com/office/drawing/2010/main" val="0"/>
              </a:ext>
            </a:extLst>
          </a:blip>
          <a:srcRect t="13046" b="11954"/>
          <a:stretch/>
        </p:blipFill>
        <p:spPr>
          <a:xfrm>
            <a:off x="20" y="10"/>
            <a:ext cx="12191980" cy="6857990"/>
          </a:xfrm>
          <a:prstGeom prst="rect">
            <a:avLst/>
          </a:prstGeom>
        </p:spPr>
      </p:pic>
    </p:spTree>
    <p:extLst>
      <p:ext uri="{BB962C8B-B14F-4D97-AF65-F5344CB8AC3E}">
        <p14:creationId xmlns:p14="http://schemas.microsoft.com/office/powerpoint/2010/main" val="15588584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38B7412-F98C-4801-ABDE-377E0B949FE7}"/>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spTree>
    <p:extLst>
      <p:ext uri="{BB962C8B-B14F-4D97-AF65-F5344CB8AC3E}">
        <p14:creationId xmlns:p14="http://schemas.microsoft.com/office/powerpoint/2010/main" val="7972199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E88E0357-ED1B-4955-94E5-F69447B05678}"/>
              </a:ext>
            </a:extLst>
          </p:cNvPr>
          <p:cNvPicPr>
            <a:picLocks noChangeAspect="1"/>
          </p:cNvPicPr>
          <p:nvPr/>
        </p:nvPicPr>
        <p:blipFill rotWithShape="1">
          <a:blip r:embed="rId2">
            <a:extLst>
              <a:ext uri="{28A0092B-C50C-407E-A947-70E740481C1C}">
                <a14:useLocalDpi xmlns:a14="http://schemas.microsoft.com/office/drawing/2010/main" val="0"/>
              </a:ext>
            </a:extLst>
          </a:blip>
          <a:srcRect t="10971" r="-2" b="18416"/>
          <a:stretch/>
        </p:blipFill>
        <p:spPr>
          <a:xfrm>
            <a:off x="321734" y="321732"/>
            <a:ext cx="3084025" cy="3067161"/>
          </a:xfrm>
          <a:prstGeom prst="rect">
            <a:avLst/>
          </a:prstGeom>
        </p:spPr>
      </p:pic>
      <p:pic>
        <p:nvPicPr>
          <p:cNvPr id="4" name="Immagine 3">
            <a:extLst>
              <a:ext uri="{FF2B5EF4-FFF2-40B4-BE49-F238E27FC236}">
                <a16:creationId xmlns:a16="http://schemas.microsoft.com/office/drawing/2014/main" id="{FE049F24-2F96-4348-A3A5-4F756D6DAF7C}"/>
              </a:ext>
            </a:extLst>
          </p:cNvPr>
          <p:cNvPicPr>
            <a:picLocks noChangeAspect="1"/>
          </p:cNvPicPr>
          <p:nvPr/>
        </p:nvPicPr>
        <p:blipFill rotWithShape="1">
          <a:blip r:embed="rId3">
            <a:extLst>
              <a:ext uri="{28A0092B-C50C-407E-A947-70E740481C1C}">
                <a14:useLocalDpi xmlns:a14="http://schemas.microsoft.com/office/drawing/2010/main" val="0"/>
              </a:ext>
            </a:extLst>
          </a:blip>
          <a:srcRect l="4178" t="3075" r="4146" b="25256"/>
          <a:stretch/>
        </p:blipFill>
        <p:spPr>
          <a:xfrm>
            <a:off x="450146" y="3466546"/>
            <a:ext cx="2827199" cy="3069719"/>
          </a:xfrm>
          <a:prstGeom prst="rect">
            <a:avLst/>
          </a:prstGeom>
        </p:spPr>
      </p:pic>
      <p:pic>
        <p:nvPicPr>
          <p:cNvPr id="6" name="Immagine 5">
            <a:extLst>
              <a:ext uri="{FF2B5EF4-FFF2-40B4-BE49-F238E27FC236}">
                <a16:creationId xmlns:a16="http://schemas.microsoft.com/office/drawing/2014/main" id="{7AFACA23-90AD-4984-857F-A6AB586AC854}"/>
              </a:ext>
            </a:extLst>
          </p:cNvPr>
          <p:cNvPicPr>
            <a:picLocks noChangeAspect="1"/>
          </p:cNvPicPr>
          <p:nvPr/>
        </p:nvPicPr>
        <p:blipFill rotWithShape="1">
          <a:blip r:embed="rId4">
            <a:extLst>
              <a:ext uri="{28A0092B-C50C-407E-A947-70E740481C1C}">
                <a14:useLocalDpi xmlns:a14="http://schemas.microsoft.com/office/drawing/2010/main" val="0"/>
              </a:ext>
            </a:extLst>
          </a:blip>
          <a:srcRect l="3401" r="1844" b="-2"/>
          <a:stretch/>
        </p:blipFill>
        <p:spPr>
          <a:xfrm>
            <a:off x="3490161" y="321732"/>
            <a:ext cx="4151376" cy="6214533"/>
          </a:xfrm>
          <a:prstGeom prst="rect">
            <a:avLst/>
          </a:prstGeom>
        </p:spPr>
      </p:pic>
      <p:pic>
        <p:nvPicPr>
          <p:cNvPr id="10" name="Immagine 9">
            <a:extLst>
              <a:ext uri="{FF2B5EF4-FFF2-40B4-BE49-F238E27FC236}">
                <a16:creationId xmlns:a16="http://schemas.microsoft.com/office/drawing/2014/main" id="{B1A1452B-7CA4-4262-9CDA-70949B85016C}"/>
              </a:ext>
            </a:extLst>
          </p:cNvPr>
          <p:cNvPicPr>
            <a:picLocks noChangeAspect="1"/>
          </p:cNvPicPr>
          <p:nvPr/>
        </p:nvPicPr>
        <p:blipFill rotWithShape="1">
          <a:blip r:embed="rId5">
            <a:extLst>
              <a:ext uri="{28A0092B-C50C-407E-A947-70E740481C1C}">
                <a14:useLocalDpi xmlns:a14="http://schemas.microsoft.com/office/drawing/2010/main" val="0"/>
              </a:ext>
            </a:extLst>
          </a:blip>
          <a:srcRect r="6242" b="-2"/>
          <a:stretch/>
        </p:blipFill>
        <p:spPr>
          <a:xfrm>
            <a:off x="7718889" y="321732"/>
            <a:ext cx="4151376" cy="6214533"/>
          </a:xfrm>
          <a:prstGeom prst="rect">
            <a:avLst/>
          </a:prstGeom>
        </p:spPr>
      </p:pic>
    </p:spTree>
    <p:extLst>
      <p:ext uri="{BB962C8B-B14F-4D97-AF65-F5344CB8AC3E}">
        <p14:creationId xmlns:p14="http://schemas.microsoft.com/office/powerpoint/2010/main" val="24668682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DF98584-EABA-4028-8680-F6F8D9F11FA2}"/>
              </a:ext>
            </a:extLst>
          </p:cNvPr>
          <p:cNvPicPr>
            <a:picLocks noChangeAspect="1"/>
          </p:cNvPicPr>
          <p:nvPr/>
        </p:nvPicPr>
        <p:blipFill rotWithShape="1">
          <a:blip r:embed="rId2">
            <a:extLst>
              <a:ext uri="{28A0092B-C50C-407E-A947-70E740481C1C}">
                <a14:useLocalDpi xmlns:a14="http://schemas.microsoft.com/office/drawing/2010/main" val="0"/>
              </a:ext>
            </a:extLst>
          </a:blip>
          <a:srcRect l="13653" r="19462" b="22448"/>
          <a:stretch/>
        </p:blipFill>
        <p:spPr>
          <a:xfrm>
            <a:off x="0" y="0"/>
            <a:ext cx="8905459" cy="6858001"/>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15" name="Immagine 14">
            <a:extLst>
              <a:ext uri="{FF2B5EF4-FFF2-40B4-BE49-F238E27FC236}">
                <a16:creationId xmlns:a16="http://schemas.microsoft.com/office/drawing/2014/main" id="{A5FABDE3-D7F3-40D4-9112-A24EA33AE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499" y="108471"/>
            <a:ext cx="2906912" cy="1662023"/>
          </a:xfrm>
          <a:prstGeom prst="rect">
            <a:avLst/>
          </a:prstGeom>
        </p:spPr>
      </p:pic>
      <p:pic>
        <p:nvPicPr>
          <p:cNvPr id="16" name="Immagine 15">
            <a:extLst>
              <a:ext uri="{FF2B5EF4-FFF2-40B4-BE49-F238E27FC236}">
                <a16:creationId xmlns:a16="http://schemas.microsoft.com/office/drawing/2014/main" id="{571BEC16-BA00-4703-B0B8-3CCAE6D6C416}"/>
              </a:ext>
            </a:extLst>
          </p:cNvPr>
          <p:cNvPicPr>
            <a:picLocks noChangeAspect="1"/>
          </p:cNvPicPr>
          <p:nvPr/>
        </p:nvPicPr>
        <p:blipFill rotWithShape="1">
          <a:blip r:embed="rId4">
            <a:extLst>
              <a:ext uri="{28A0092B-C50C-407E-A947-70E740481C1C}">
                <a14:useLocalDpi xmlns:a14="http://schemas.microsoft.com/office/drawing/2010/main" val="0"/>
              </a:ext>
            </a:extLst>
          </a:blip>
          <a:srcRect t="19692" r="69365" b="64923"/>
          <a:stretch/>
        </p:blipFill>
        <p:spPr>
          <a:xfrm>
            <a:off x="8243232" y="1878965"/>
            <a:ext cx="2987456" cy="1160585"/>
          </a:xfrm>
          <a:prstGeom prst="rect">
            <a:avLst/>
          </a:prstGeom>
        </p:spPr>
      </p:pic>
      <p:cxnSp>
        <p:nvCxnSpPr>
          <p:cNvPr id="18" name="Connettore diritto 17">
            <a:extLst>
              <a:ext uri="{FF2B5EF4-FFF2-40B4-BE49-F238E27FC236}">
                <a16:creationId xmlns:a16="http://schemas.microsoft.com/office/drawing/2014/main" id="{D0B724E5-58B8-43FE-8A61-5CA3A931CC52}"/>
              </a:ext>
            </a:extLst>
          </p:cNvPr>
          <p:cNvCxnSpPr/>
          <p:nvPr/>
        </p:nvCxnSpPr>
        <p:spPr>
          <a:xfrm>
            <a:off x="8192499" y="3559126"/>
            <a:ext cx="3328941"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olo 18">
            <a:extLst>
              <a:ext uri="{FF2B5EF4-FFF2-40B4-BE49-F238E27FC236}">
                <a16:creationId xmlns:a16="http://schemas.microsoft.com/office/drawing/2014/main" id="{A585CA51-7C07-429D-8D35-9CA4C4F41E2B}"/>
              </a:ext>
            </a:extLst>
          </p:cNvPr>
          <p:cNvSpPr>
            <a:spLocks noGrp="1"/>
          </p:cNvSpPr>
          <p:nvPr>
            <p:ph type="title"/>
          </p:nvPr>
        </p:nvSpPr>
        <p:spPr>
          <a:xfrm>
            <a:off x="8381008" y="4029223"/>
            <a:ext cx="2951922" cy="1325563"/>
          </a:xfrm>
        </p:spPr>
        <p:txBody>
          <a:bodyPr>
            <a:normAutofit/>
          </a:bodyPr>
          <a:lstStyle/>
          <a:p>
            <a:pPr algn="ctr"/>
            <a:r>
              <a:rPr lang="it-IT" sz="4000" b="1" i="1" dirty="0">
                <a:solidFill>
                  <a:schemeClr val="accent1">
                    <a:lumMod val="75000"/>
                  </a:schemeClr>
                </a:solidFill>
                <a:latin typeface="Bookman Old Style" panose="02050604050505020204" pitchFamily="18" charset="0"/>
              </a:rPr>
              <a:t>«Premio Siciliano»</a:t>
            </a:r>
          </a:p>
        </p:txBody>
      </p:sp>
    </p:spTree>
    <p:extLst>
      <p:ext uri="{BB962C8B-B14F-4D97-AF65-F5344CB8AC3E}">
        <p14:creationId xmlns:p14="http://schemas.microsoft.com/office/powerpoint/2010/main" val="25029888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63202A0-DE15-4099-B51E-FCA4E6368577}"/>
              </a:ext>
            </a:extLst>
          </p:cNvPr>
          <p:cNvPicPr>
            <a:picLocks noChangeAspect="1"/>
          </p:cNvPicPr>
          <p:nvPr/>
        </p:nvPicPr>
        <p:blipFill rotWithShape="1">
          <a:blip r:embed="rId2">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Tree>
    <p:extLst>
      <p:ext uri="{BB962C8B-B14F-4D97-AF65-F5344CB8AC3E}">
        <p14:creationId xmlns:p14="http://schemas.microsoft.com/office/powerpoint/2010/main" val="25655191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64DC005-59B6-4F1E-99A1-6C04B4BA4472}"/>
              </a:ext>
            </a:extLst>
          </p:cNvPr>
          <p:cNvPicPr>
            <a:picLocks noChangeAspect="1"/>
          </p:cNvPicPr>
          <p:nvPr/>
        </p:nvPicPr>
        <p:blipFill rotWithShape="1">
          <a:blip r:embed="rId2">
            <a:extLst>
              <a:ext uri="{28A0092B-C50C-407E-A947-70E740481C1C}">
                <a14:useLocalDpi xmlns:a14="http://schemas.microsoft.com/office/drawing/2010/main" val="0"/>
              </a:ext>
            </a:extLst>
          </a:blip>
          <a:srcRect b="19355"/>
          <a:stretch/>
        </p:blipFill>
        <p:spPr>
          <a:xfrm>
            <a:off x="20" y="10"/>
            <a:ext cx="12191980" cy="6857990"/>
          </a:xfrm>
          <a:prstGeom prst="rect">
            <a:avLst/>
          </a:prstGeom>
        </p:spPr>
      </p:pic>
      <p:sp>
        <p:nvSpPr>
          <p:cNvPr id="3" name="CasellaDiTesto 2">
            <a:extLst>
              <a:ext uri="{FF2B5EF4-FFF2-40B4-BE49-F238E27FC236}">
                <a16:creationId xmlns:a16="http://schemas.microsoft.com/office/drawing/2014/main" id="{9E3157D7-3026-4821-B3CC-231840DE331C}"/>
              </a:ext>
            </a:extLst>
          </p:cNvPr>
          <p:cNvSpPr txBox="1"/>
          <p:nvPr/>
        </p:nvSpPr>
        <p:spPr>
          <a:xfrm>
            <a:off x="132523" y="265044"/>
            <a:ext cx="5234609" cy="369332"/>
          </a:xfrm>
          <a:prstGeom prst="rect">
            <a:avLst/>
          </a:prstGeom>
          <a:noFill/>
        </p:spPr>
        <p:txBody>
          <a:bodyPr wrap="square" rtlCol="0">
            <a:spAutoFit/>
          </a:bodyPr>
          <a:lstStyle/>
          <a:p>
            <a:r>
              <a:rPr lang="it-IT" i="1" dirty="0">
                <a:solidFill>
                  <a:schemeClr val="bg1"/>
                </a:solidFill>
              </a:rPr>
              <a:t> La premiazione alla presenza del Questore De </a:t>
            </a:r>
            <a:r>
              <a:rPr lang="it-IT" i="1" dirty="0" err="1">
                <a:solidFill>
                  <a:schemeClr val="bg1"/>
                </a:solidFill>
              </a:rPr>
              <a:t>Jesu</a:t>
            </a:r>
            <a:endParaRPr lang="it-IT" i="1" dirty="0">
              <a:solidFill>
                <a:schemeClr val="bg1"/>
              </a:solidFill>
            </a:endParaRPr>
          </a:p>
        </p:txBody>
      </p:sp>
    </p:spTree>
    <p:extLst>
      <p:ext uri="{BB962C8B-B14F-4D97-AF65-F5344CB8AC3E}">
        <p14:creationId xmlns:p14="http://schemas.microsoft.com/office/powerpoint/2010/main" val="29347147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DF98584-EABA-4028-8680-F6F8D9F11FA2}"/>
              </a:ext>
            </a:extLst>
          </p:cNvPr>
          <p:cNvPicPr>
            <a:picLocks noChangeAspect="1"/>
          </p:cNvPicPr>
          <p:nvPr/>
        </p:nvPicPr>
        <p:blipFill rotWithShape="1">
          <a:blip r:embed="rId2">
            <a:extLst>
              <a:ext uri="{28A0092B-C50C-407E-A947-70E740481C1C}">
                <a14:useLocalDpi xmlns:a14="http://schemas.microsoft.com/office/drawing/2010/main" val="0"/>
              </a:ext>
            </a:extLst>
          </a:blip>
          <a:srcRect t="14792" r="29028"/>
          <a:stretch/>
        </p:blipFill>
        <p:spPr>
          <a:xfrm>
            <a:off x="0" y="0"/>
            <a:ext cx="8600660" cy="685800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15" name="Immagine 14">
            <a:extLst>
              <a:ext uri="{FF2B5EF4-FFF2-40B4-BE49-F238E27FC236}">
                <a16:creationId xmlns:a16="http://schemas.microsoft.com/office/drawing/2014/main" id="{A5FABDE3-D7F3-40D4-9112-A24EA33AE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499" y="108471"/>
            <a:ext cx="2906912" cy="1662023"/>
          </a:xfrm>
          <a:prstGeom prst="rect">
            <a:avLst/>
          </a:prstGeom>
        </p:spPr>
      </p:pic>
      <p:pic>
        <p:nvPicPr>
          <p:cNvPr id="16" name="Immagine 15">
            <a:extLst>
              <a:ext uri="{FF2B5EF4-FFF2-40B4-BE49-F238E27FC236}">
                <a16:creationId xmlns:a16="http://schemas.microsoft.com/office/drawing/2014/main" id="{571BEC16-BA00-4703-B0B8-3CCAE6D6C416}"/>
              </a:ext>
            </a:extLst>
          </p:cNvPr>
          <p:cNvPicPr>
            <a:picLocks noChangeAspect="1"/>
          </p:cNvPicPr>
          <p:nvPr/>
        </p:nvPicPr>
        <p:blipFill rotWithShape="1">
          <a:blip r:embed="rId4">
            <a:extLst>
              <a:ext uri="{28A0092B-C50C-407E-A947-70E740481C1C}">
                <a14:useLocalDpi xmlns:a14="http://schemas.microsoft.com/office/drawing/2010/main" val="0"/>
              </a:ext>
            </a:extLst>
          </a:blip>
          <a:srcRect t="19692" r="69365" b="64923"/>
          <a:stretch/>
        </p:blipFill>
        <p:spPr>
          <a:xfrm>
            <a:off x="8243232" y="1878965"/>
            <a:ext cx="2987456" cy="1160585"/>
          </a:xfrm>
          <a:prstGeom prst="rect">
            <a:avLst/>
          </a:prstGeom>
        </p:spPr>
      </p:pic>
      <p:cxnSp>
        <p:nvCxnSpPr>
          <p:cNvPr id="18" name="Connettore diritto 17">
            <a:extLst>
              <a:ext uri="{FF2B5EF4-FFF2-40B4-BE49-F238E27FC236}">
                <a16:creationId xmlns:a16="http://schemas.microsoft.com/office/drawing/2014/main" id="{D0B724E5-58B8-43FE-8A61-5CA3A931CC52}"/>
              </a:ext>
            </a:extLst>
          </p:cNvPr>
          <p:cNvCxnSpPr/>
          <p:nvPr/>
        </p:nvCxnSpPr>
        <p:spPr>
          <a:xfrm>
            <a:off x="8192499" y="3559126"/>
            <a:ext cx="3328941"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olo 18">
            <a:extLst>
              <a:ext uri="{FF2B5EF4-FFF2-40B4-BE49-F238E27FC236}">
                <a16:creationId xmlns:a16="http://schemas.microsoft.com/office/drawing/2014/main" id="{A585CA51-7C07-429D-8D35-9CA4C4F41E2B}"/>
              </a:ext>
            </a:extLst>
          </p:cNvPr>
          <p:cNvSpPr>
            <a:spLocks noGrp="1"/>
          </p:cNvSpPr>
          <p:nvPr>
            <p:ph type="title"/>
          </p:nvPr>
        </p:nvSpPr>
        <p:spPr>
          <a:xfrm>
            <a:off x="8381008" y="4029223"/>
            <a:ext cx="2951922" cy="1325563"/>
          </a:xfrm>
        </p:spPr>
        <p:txBody>
          <a:bodyPr>
            <a:normAutofit fontScale="90000"/>
          </a:bodyPr>
          <a:lstStyle/>
          <a:p>
            <a:pPr algn="ctr"/>
            <a:r>
              <a:rPr lang="it-IT" sz="4000" b="1" i="1" dirty="0">
                <a:solidFill>
                  <a:schemeClr val="accent1">
                    <a:lumMod val="75000"/>
                  </a:schemeClr>
                </a:solidFill>
                <a:latin typeface="Bookman Old Style" panose="02050604050505020204" pitchFamily="18" charset="0"/>
              </a:rPr>
              <a:t>«Premio Castel dell’Ovo»</a:t>
            </a:r>
          </a:p>
        </p:txBody>
      </p:sp>
    </p:spTree>
    <p:extLst>
      <p:ext uri="{BB962C8B-B14F-4D97-AF65-F5344CB8AC3E}">
        <p14:creationId xmlns:p14="http://schemas.microsoft.com/office/powerpoint/2010/main" val="3143400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2AC6D7F-F068-4E11-BB06-F601D89BB9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magine 1">
            <a:extLst>
              <a:ext uri="{FF2B5EF4-FFF2-40B4-BE49-F238E27FC236}">
                <a16:creationId xmlns:a16="http://schemas.microsoft.com/office/drawing/2014/main" id="{F1E2D9C4-0594-47A7-8658-C6A4A6985FC9}"/>
              </a:ext>
            </a:extLst>
          </p:cNvPr>
          <p:cNvPicPr>
            <a:picLocks noChangeAspect="1"/>
          </p:cNvPicPr>
          <p:nvPr/>
        </p:nvPicPr>
        <p:blipFill>
          <a:blip r:embed="rId2"/>
          <a:stretch>
            <a:fillRect/>
          </a:stretch>
        </p:blipFill>
        <p:spPr>
          <a:xfrm>
            <a:off x="7884057" y="1459411"/>
            <a:ext cx="3796790" cy="2163973"/>
          </a:xfrm>
          <a:prstGeom prst="rect">
            <a:avLst/>
          </a:prstGeom>
        </p:spPr>
      </p:pic>
      <p:sp>
        <p:nvSpPr>
          <p:cNvPr id="4" name="Segnaposto contenuto 3">
            <a:extLst>
              <a:ext uri="{FF2B5EF4-FFF2-40B4-BE49-F238E27FC236}">
                <a16:creationId xmlns:a16="http://schemas.microsoft.com/office/drawing/2014/main" id="{5FCB95D3-7C28-4E48-BAB2-6932FDD24903}"/>
              </a:ext>
            </a:extLst>
          </p:cNvPr>
          <p:cNvSpPr>
            <a:spLocks noGrp="1"/>
          </p:cNvSpPr>
          <p:nvPr>
            <p:ph idx="1"/>
          </p:nvPr>
        </p:nvSpPr>
        <p:spPr>
          <a:xfrm>
            <a:off x="38012" y="1307253"/>
            <a:ext cx="6480282" cy="5192938"/>
          </a:xfrm>
        </p:spPr>
        <p:txBody>
          <a:bodyPr anchor="t">
            <a:normAutofit lnSpcReduction="10000"/>
          </a:bodyPr>
          <a:lstStyle/>
          <a:p>
            <a:r>
              <a:rPr lang="it-IT" sz="1600" dirty="0"/>
              <a:t>Il nostro Club Napoli </a:t>
            </a:r>
            <a:r>
              <a:rPr lang="it-IT" sz="1600" dirty="0" err="1"/>
              <a:t>Castel</a:t>
            </a:r>
            <a:r>
              <a:rPr lang="it-IT" sz="1600" dirty="0"/>
              <a:t> dell’Ovo, già nell’anno sociale 2015/2016, aveva avviato un progetto per informare amici e turisti sui </a:t>
            </a:r>
            <a:r>
              <a:rPr lang="it-IT" sz="1600" dirty="0" err="1"/>
              <a:t>luogh</a:t>
            </a:r>
            <a:r>
              <a:rPr lang="it-IT" sz="1600" dirty="0"/>
              <a:t> dei primi insediamenti della Città di Napoli del IX secolo a.C.: il Borgo di Santa Lucia e </a:t>
            </a:r>
            <a:r>
              <a:rPr lang="it-IT" sz="1600" dirty="0" err="1"/>
              <a:t>Castel</a:t>
            </a:r>
            <a:r>
              <a:rPr lang="it-IT" sz="1600" dirty="0"/>
              <a:t> dell’Ovo, con Monte </a:t>
            </a:r>
            <a:r>
              <a:rPr lang="it-IT" sz="1600" dirty="0" err="1"/>
              <a:t>Echia</a:t>
            </a:r>
            <a:r>
              <a:rPr lang="it-IT" sz="1600" dirty="0"/>
              <a:t> e l’Isolotto di </a:t>
            </a:r>
            <a:r>
              <a:rPr lang="it-IT" sz="1600" dirty="0" err="1"/>
              <a:t>Megaride</a:t>
            </a:r>
            <a:r>
              <a:rPr lang="it-IT" sz="1600" dirty="0"/>
              <a:t>.</a:t>
            </a:r>
          </a:p>
          <a:p>
            <a:r>
              <a:rPr lang="it-IT" sz="1600" dirty="0"/>
              <a:t> 	La sede del nostro club è infatti proprio lì, di fronte il </a:t>
            </a:r>
            <a:r>
              <a:rPr lang="it-IT" sz="1600" dirty="0" err="1"/>
              <a:t>Castel</a:t>
            </a:r>
            <a:r>
              <a:rPr lang="it-IT" sz="1600" dirty="0"/>
              <a:t> dell’Ovo, presso l’hotel </a:t>
            </a:r>
            <a:r>
              <a:rPr lang="it-IT" sz="1600" dirty="0" err="1"/>
              <a:t>Royal</a:t>
            </a:r>
            <a:r>
              <a:rPr lang="it-IT" sz="1600" dirty="0"/>
              <a:t> Continental, nel punto centrale del Lungomare di Napoli;   </a:t>
            </a:r>
          </a:p>
          <a:p>
            <a:r>
              <a:rPr lang="it-IT" sz="1600" dirty="0"/>
              <a:t> 	Con la preziosa collaborazione dell’Università degli Studi Suor Orsola </a:t>
            </a:r>
            <a:r>
              <a:rPr lang="it-IT" sz="1600" dirty="0" err="1"/>
              <a:t>Benincasa</a:t>
            </a:r>
            <a:r>
              <a:rPr lang="it-IT" sz="1600" dirty="0"/>
              <a:t> di Napoli, avevamo individuato e descritto quelli che a nostro avviso potevano essere ritenuti i principali monumenti, tutti indicati sul nostro sito </a:t>
            </a:r>
            <a:r>
              <a:rPr lang="it-IT" sz="1600" b="1" i="1" dirty="0">
                <a:hlinkClick r:id="rId3"/>
              </a:rPr>
              <a:t>www.rotarynapolicasteldellovo.it</a:t>
            </a:r>
            <a:r>
              <a:rPr lang="it-IT" sz="1600" b="1" i="1" dirty="0"/>
              <a:t> </a:t>
            </a:r>
            <a:r>
              <a:rPr lang="it-IT" sz="1600" dirty="0"/>
              <a:t>.</a:t>
            </a:r>
          </a:p>
          <a:p>
            <a:r>
              <a:rPr lang="it-IT" sz="1600" dirty="0"/>
              <a:t>Il nuovo </a:t>
            </a:r>
            <a:r>
              <a:rPr lang="it-IT" sz="1600" dirty="0" err="1"/>
              <a:t>step</a:t>
            </a:r>
            <a:r>
              <a:rPr lang="it-IT" sz="1600" dirty="0"/>
              <a:t> sarà quello di coinvolgere in questa riscoperta i giovani del quartiere.</a:t>
            </a:r>
          </a:p>
          <a:p>
            <a:r>
              <a:rPr lang="it-IT" sz="1600" dirty="0"/>
              <a:t>Proprio questo è l’intento che ha portato all’istituzione del </a:t>
            </a:r>
            <a:r>
              <a:rPr lang="it-IT" sz="1600" b="1" u="sng" dirty="0"/>
              <a:t>Premio Rotary </a:t>
            </a:r>
            <a:r>
              <a:rPr lang="it-IT" sz="1600" b="1" u="sng" dirty="0" err="1"/>
              <a:t>Castel</a:t>
            </a:r>
            <a:r>
              <a:rPr lang="it-IT" sz="1600" b="1" u="sng" dirty="0"/>
              <a:t> dell’Ovo</a:t>
            </a:r>
            <a:r>
              <a:rPr lang="it-IT" sz="1600" dirty="0"/>
              <a:t> che ha coinvolto , gli studenti che frequentano le scuole medie inferiori e superiori della zona e che potranno, per la prima volta, essere attori protagonisti di una importante operazione di rilancio della zona.</a:t>
            </a:r>
          </a:p>
          <a:p>
            <a:r>
              <a:rPr lang="it-IT" sz="1600" dirty="0"/>
              <a:t>Oggetto del Concorso è quello di descrivere un angolo caratteristico del quartiere S. Lucia nel modo che si riterrà più opportuno, valorizzandolo agli occhi di un gruppo immaginario di turisti ivi accompagnati in visita. </a:t>
            </a:r>
          </a:p>
          <a:p>
            <a:endParaRPr lang="it-IT" sz="1100" dirty="0"/>
          </a:p>
        </p:txBody>
      </p:sp>
      <p:sp>
        <p:nvSpPr>
          <p:cNvPr id="5" name="Titolo 18">
            <a:extLst>
              <a:ext uri="{FF2B5EF4-FFF2-40B4-BE49-F238E27FC236}">
                <a16:creationId xmlns:a16="http://schemas.microsoft.com/office/drawing/2014/main" id="{D9587518-C899-450F-AA75-A2287FAE4308}"/>
              </a:ext>
            </a:extLst>
          </p:cNvPr>
          <p:cNvSpPr>
            <a:spLocks noGrp="1"/>
          </p:cNvSpPr>
          <p:nvPr>
            <p:ph type="title"/>
          </p:nvPr>
        </p:nvSpPr>
        <p:spPr>
          <a:xfrm>
            <a:off x="231913" y="339499"/>
            <a:ext cx="6221895" cy="1325563"/>
          </a:xfrm>
        </p:spPr>
        <p:txBody>
          <a:bodyPr>
            <a:normAutofit/>
          </a:bodyPr>
          <a:lstStyle/>
          <a:p>
            <a:r>
              <a:rPr lang="it-IT" sz="2400" b="1" i="1" dirty="0">
                <a:latin typeface="Bookman Old Style" panose="02050604050505020204" pitchFamily="18" charset="0"/>
              </a:rPr>
              <a:t>«I° Premio Castel dell’Ovo»</a:t>
            </a:r>
          </a:p>
        </p:txBody>
      </p:sp>
    </p:spTree>
    <p:extLst>
      <p:ext uri="{BB962C8B-B14F-4D97-AF65-F5344CB8AC3E}">
        <p14:creationId xmlns:p14="http://schemas.microsoft.com/office/powerpoint/2010/main" val="29573787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C0B0DB-1AD2-4425-AE8E-D2F030E07D0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La missione del Rotary International dell’anno</a:t>
            </a:r>
          </a:p>
        </p:txBody>
      </p:sp>
      <p:pic>
        <p:nvPicPr>
          <p:cNvPr id="4" name="Segnaposto contenuto 3">
            <a:extLst>
              <a:ext uri="{FF2B5EF4-FFF2-40B4-BE49-F238E27FC236}">
                <a16:creationId xmlns:a16="http://schemas.microsoft.com/office/drawing/2014/main" id="{A893F450-2CC6-40C5-9D50-DE6DCF205A36}"/>
              </a:ext>
            </a:extLst>
          </p:cNvPr>
          <p:cNvPicPr>
            <a:picLocks noGrp="1" noChangeAspect="1"/>
          </p:cNvPicPr>
          <p:nvPr>
            <p:ph idx="1"/>
          </p:nvPr>
        </p:nvPicPr>
        <p:blipFill>
          <a:blip r:embed="rId2"/>
          <a:stretch>
            <a:fillRect/>
          </a:stretch>
        </p:blipFill>
        <p:spPr>
          <a:xfrm>
            <a:off x="2815994" y="792557"/>
            <a:ext cx="6780700" cy="5272886"/>
          </a:xfrm>
          <a:prstGeom prst="rect">
            <a:avLst/>
          </a:prstGeom>
        </p:spPr>
      </p:pic>
    </p:spTree>
    <p:extLst>
      <p:ext uri="{BB962C8B-B14F-4D97-AF65-F5344CB8AC3E}">
        <p14:creationId xmlns:p14="http://schemas.microsoft.com/office/powerpoint/2010/main" val="10285139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2AC6D7F-F068-4E11-BB06-F601D89BB9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magine 1">
            <a:extLst>
              <a:ext uri="{FF2B5EF4-FFF2-40B4-BE49-F238E27FC236}">
                <a16:creationId xmlns:a16="http://schemas.microsoft.com/office/drawing/2014/main" id="{F1E2D9C4-0594-47A7-8658-C6A4A6985FC9}"/>
              </a:ext>
            </a:extLst>
          </p:cNvPr>
          <p:cNvPicPr>
            <a:picLocks noChangeAspect="1"/>
          </p:cNvPicPr>
          <p:nvPr/>
        </p:nvPicPr>
        <p:blipFill>
          <a:blip r:embed="rId2"/>
          <a:stretch>
            <a:fillRect/>
          </a:stretch>
        </p:blipFill>
        <p:spPr>
          <a:xfrm>
            <a:off x="7884057" y="1459411"/>
            <a:ext cx="3796790" cy="2163973"/>
          </a:xfrm>
          <a:prstGeom prst="rect">
            <a:avLst/>
          </a:prstGeom>
        </p:spPr>
      </p:pic>
      <p:sp>
        <p:nvSpPr>
          <p:cNvPr id="4" name="Segnaposto contenuto 3">
            <a:extLst>
              <a:ext uri="{FF2B5EF4-FFF2-40B4-BE49-F238E27FC236}">
                <a16:creationId xmlns:a16="http://schemas.microsoft.com/office/drawing/2014/main" id="{5FCB95D3-7C28-4E48-BAB2-6932FDD24903}"/>
              </a:ext>
            </a:extLst>
          </p:cNvPr>
          <p:cNvSpPr>
            <a:spLocks noGrp="1"/>
          </p:cNvSpPr>
          <p:nvPr>
            <p:ph idx="1"/>
          </p:nvPr>
        </p:nvSpPr>
        <p:spPr>
          <a:xfrm>
            <a:off x="38012" y="1903601"/>
            <a:ext cx="6480282" cy="5192938"/>
          </a:xfrm>
        </p:spPr>
        <p:txBody>
          <a:bodyPr anchor="t">
            <a:normAutofit/>
          </a:bodyPr>
          <a:lstStyle/>
          <a:p>
            <a:pPr marL="0" indent="0" algn="just">
              <a:buNone/>
            </a:pPr>
            <a:r>
              <a:rPr lang="it-IT" sz="2000" dirty="0">
                <a:latin typeface="Segoe UI Semibold" panose="020B0702040204020203" pitchFamily="34" charset="0"/>
                <a:cs typeface="Segoe UI Semibold" panose="020B0702040204020203" pitchFamily="34" charset="0"/>
              </a:rPr>
              <a:t>Nella  corso della conviviale del mese di giugno, presso la nostra sede sociale dell’Hotel Royal Continental, a  cura  del  consocio  Renato Silvestre,  Presidente  Eletto  per  l’anno  2019/2010, nonché  responsabile  del  progetto,  si  è tenuta anche  la manifestazione  sociale  legata  al  Premio «Castel dell’Ovo».</a:t>
            </a:r>
          </a:p>
          <a:p>
            <a:pPr marL="0" indent="0" algn="just">
              <a:buNone/>
            </a:pPr>
            <a:r>
              <a:rPr lang="it-IT" sz="2000" dirty="0">
                <a:latin typeface="Segoe UI Semibold" panose="020B0702040204020203" pitchFamily="34" charset="0"/>
                <a:cs typeface="Segoe UI Semibold" panose="020B0702040204020203" pitchFamily="34" charset="0"/>
              </a:rPr>
              <a:t>Sono stati presenti i  dirigenti  degli  Istituti Comprensorio Baracca di Napoli e Boccioni Palizzi con gli alunni che hanno vinto la prima edizione del Premio Castel dell'Ovo, alunni che sono stati premiati con una targa e con un buono per acquisto libri.</a:t>
            </a:r>
            <a:endParaRPr lang="it-IT" sz="2000" dirty="0"/>
          </a:p>
        </p:txBody>
      </p:sp>
      <p:sp>
        <p:nvSpPr>
          <p:cNvPr id="5" name="Titolo 18">
            <a:extLst>
              <a:ext uri="{FF2B5EF4-FFF2-40B4-BE49-F238E27FC236}">
                <a16:creationId xmlns:a16="http://schemas.microsoft.com/office/drawing/2014/main" id="{D9587518-C899-450F-AA75-A2287FAE4308}"/>
              </a:ext>
            </a:extLst>
          </p:cNvPr>
          <p:cNvSpPr>
            <a:spLocks noGrp="1"/>
          </p:cNvSpPr>
          <p:nvPr>
            <p:ph type="title"/>
          </p:nvPr>
        </p:nvSpPr>
        <p:spPr>
          <a:xfrm>
            <a:off x="231913" y="339499"/>
            <a:ext cx="6221895" cy="1325563"/>
          </a:xfrm>
        </p:spPr>
        <p:txBody>
          <a:bodyPr>
            <a:normAutofit/>
          </a:bodyPr>
          <a:lstStyle/>
          <a:p>
            <a:r>
              <a:rPr lang="it-IT" sz="2400" b="1" i="1" dirty="0">
                <a:latin typeface="Bookman Old Style" panose="02050604050505020204" pitchFamily="18" charset="0"/>
              </a:rPr>
              <a:t>«I° Premio Castel dell’Ovo»</a:t>
            </a:r>
          </a:p>
        </p:txBody>
      </p:sp>
    </p:spTree>
    <p:extLst>
      <p:ext uri="{BB962C8B-B14F-4D97-AF65-F5344CB8AC3E}">
        <p14:creationId xmlns:p14="http://schemas.microsoft.com/office/powerpoint/2010/main" val="38871359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1F55EA5-5974-4D17-9CFE-6957C8BB1EED}"/>
              </a:ext>
            </a:extLst>
          </p:cNvPr>
          <p:cNvPicPr>
            <a:picLocks noChangeAspect="1"/>
          </p:cNvPicPr>
          <p:nvPr/>
        </p:nvPicPr>
        <p:blipFill rotWithShape="1">
          <a:blip r:embed="rId2">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
        <p:nvSpPr>
          <p:cNvPr id="3" name="CasellaDiTesto 2">
            <a:extLst>
              <a:ext uri="{FF2B5EF4-FFF2-40B4-BE49-F238E27FC236}">
                <a16:creationId xmlns:a16="http://schemas.microsoft.com/office/drawing/2014/main" id="{F5ACC68B-5B07-4BDB-B66A-2419735803F7}"/>
              </a:ext>
            </a:extLst>
          </p:cNvPr>
          <p:cNvSpPr txBox="1"/>
          <p:nvPr/>
        </p:nvSpPr>
        <p:spPr>
          <a:xfrm>
            <a:off x="145775" y="5830957"/>
            <a:ext cx="5234609" cy="646331"/>
          </a:xfrm>
          <a:prstGeom prst="rect">
            <a:avLst/>
          </a:prstGeom>
          <a:noFill/>
        </p:spPr>
        <p:txBody>
          <a:bodyPr wrap="square" rtlCol="0">
            <a:spAutoFit/>
          </a:bodyPr>
          <a:lstStyle/>
          <a:p>
            <a:r>
              <a:rPr lang="it-IT" i="1" dirty="0">
                <a:solidFill>
                  <a:schemeClr val="bg1"/>
                </a:solidFill>
              </a:rPr>
              <a:t> La premiazione alla presenza del Presidente </a:t>
            </a:r>
            <a:r>
              <a:rPr lang="it-IT" i="1" dirty="0" err="1">
                <a:solidFill>
                  <a:schemeClr val="bg1"/>
                </a:solidFill>
              </a:rPr>
              <a:t>Ruosi</a:t>
            </a:r>
            <a:r>
              <a:rPr lang="it-IT" i="1" dirty="0">
                <a:solidFill>
                  <a:schemeClr val="bg1"/>
                </a:solidFill>
              </a:rPr>
              <a:t> e del Presidente Designato Renato Silvestre</a:t>
            </a:r>
          </a:p>
        </p:txBody>
      </p:sp>
    </p:spTree>
    <p:extLst>
      <p:ext uri="{BB962C8B-B14F-4D97-AF65-F5344CB8AC3E}">
        <p14:creationId xmlns:p14="http://schemas.microsoft.com/office/powerpoint/2010/main" val="202823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Immagine 3">
            <a:extLst>
              <a:ext uri="{FF2B5EF4-FFF2-40B4-BE49-F238E27FC236}">
                <a16:creationId xmlns:a16="http://schemas.microsoft.com/office/drawing/2014/main" id="{79DAD185-D931-4E1A-A479-728577E6C6B7}"/>
              </a:ext>
            </a:extLst>
          </p:cNvPr>
          <p:cNvPicPr>
            <a:picLocks noChangeAspect="1"/>
          </p:cNvPicPr>
          <p:nvPr/>
        </p:nvPicPr>
        <p:blipFill rotWithShape="1">
          <a:blip r:embed="rId2">
            <a:extLst>
              <a:ext uri="{28A0092B-C50C-407E-A947-70E740481C1C}">
                <a14:useLocalDpi xmlns:a14="http://schemas.microsoft.com/office/drawing/2010/main" val="0"/>
              </a:ext>
            </a:extLst>
          </a:blip>
          <a:srcRect t="430" r="1" b="27321"/>
          <a:stretch/>
        </p:blipFill>
        <p:spPr>
          <a:xfrm rot="21480000">
            <a:off x="1137837" y="1003258"/>
            <a:ext cx="9916327" cy="4764396"/>
          </a:xfrm>
          <a:prstGeom prst="rect">
            <a:avLst/>
          </a:prstGeom>
        </p:spPr>
      </p:pic>
    </p:spTree>
    <p:extLst>
      <p:ext uri="{BB962C8B-B14F-4D97-AF65-F5344CB8AC3E}">
        <p14:creationId xmlns:p14="http://schemas.microsoft.com/office/powerpoint/2010/main" val="37234444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0BB4FEE-C7EA-424B-A245-ADFEB28D8271}"/>
              </a:ext>
            </a:extLst>
          </p:cNvPr>
          <p:cNvPicPr>
            <a:picLocks noChangeAspect="1"/>
          </p:cNvPicPr>
          <p:nvPr/>
        </p:nvPicPr>
        <p:blipFill rotWithShape="1">
          <a:blip r:embed="rId2">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Tree>
    <p:extLst>
      <p:ext uri="{BB962C8B-B14F-4D97-AF65-F5344CB8AC3E}">
        <p14:creationId xmlns:p14="http://schemas.microsoft.com/office/powerpoint/2010/main" val="7956327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DF98584-EABA-4028-8680-F6F8D9F11FA2}"/>
              </a:ext>
            </a:extLst>
          </p:cNvPr>
          <p:cNvPicPr>
            <a:picLocks noChangeAspect="1"/>
          </p:cNvPicPr>
          <p:nvPr/>
        </p:nvPicPr>
        <p:blipFill rotWithShape="1">
          <a:blip r:embed="rId2">
            <a:extLst>
              <a:ext uri="{28A0092B-C50C-407E-A947-70E740481C1C}">
                <a14:useLocalDpi xmlns:a14="http://schemas.microsoft.com/office/drawing/2010/main" val="0"/>
              </a:ext>
            </a:extLst>
          </a:blip>
          <a:srcRect l="8353"/>
          <a:stretch/>
        </p:blipFill>
        <p:spPr>
          <a:xfrm>
            <a:off x="0" y="0"/>
            <a:ext cx="9463192" cy="685800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15" name="Immagine 14">
            <a:extLst>
              <a:ext uri="{FF2B5EF4-FFF2-40B4-BE49-F238E27FC236}">
                <a16:creationId xmlns:a16="http://schemas.microsoft.com/office/drawing/2014/main" id="{A5FABDE3-D7F3-40D4-9112-A24EA33AE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499" y="108471"/>
            <a:ext cx="2906912" cy="1662023"/>
          </a:xfrm>
          <a:prstGeom prst="rect">
            <a:avLst/>
          </a:prstGeom>
        </p:spPr>
      </p:pic>
      <p:pic>
        <p:nvPicPr>
          <p:cNvPr id="16" name="Immagine 15">
            <a:extLst>
              <a:ext uri="{FF2B5EF4-FFF2-40B4-BE49-F238E27FC236}">
                <a16:creationId xmlns:a16="http://schemas.microsoft.com/office/drawing/2014/main" id="{571BEC16-BA00-4703-B0B8-3CCAE6D6C416}"/>
              </a:ext>
            </a:extLst>
          </p:cNvPr>
          <p:cNvPicPr>
            <a:picLocks noChangeAspect="1"/>
          </p:cNvPicPr>
          <p:nvPr/>
        </p:nvPicPr>
        <p:blipFill rotWithShape="1">
          <a:blip r:embed="rId4">
            <a:extLst>
              <a:ext uri="{28A0092B-C50C-407E-A947-70E740481C1C}">
                <a14:useLocalDpi xmlns:a14="http://schemas.microsoft.com/office/drawing/2010/main" val="0"/>
              </a:ext>
            </a:extLst>
          </a:blip>
          <a:srcRect t="19692" r="69365" b="64923"/>
          <a:stretch/>
        </p:blipFill>
        <p:spPr>
          <a:xfrm>
            <a:off x="8243232" y="1878965"/>
            <a:ext cx="2987456" cy="1160585"/>
          </a:xfrm>
          <a:prstGeom prst="rect">
            <a:avLst/>
          </a:prstGeom>
        </p:spPr>
      </p:pic>
      <p:cxnSp>
        <p:nvCxnSpPr>
          <p:cNvPr id="18" name="Connettore diritto 17">
            <a:extLst>
              <a:ext uri="{FF2B5EF4-FFF2-40B4-BE49-F238E27FC236}">
                <a16:creationId xmlns:a16="http://schemas.microsoft.com/office/drawing/2014/main" id="{D0B724E5-58B8-43FE-8A61-5CA3A931CC52}"/>
              </a:ext>
            </a:extLst>
          </p:cNvPr>
          <p:cNvCxnSpPr/>
          <p:nvPr/>
        </p:nvCxnSpPr>
        <p:spPr>
          <a:xfrm>
            <a:off x="8192499" y="3559126"/>
            <a:ext cx="3328941"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olo 18">
            <a:extLst>
              <a:ext uri="{FF2B5EF4-FFF2-40B4-BE49-F238E27FC236}">
                <a16:creationId xmlns:a16="http://schemas.microsoft.com/office/drawing/2014/main" id="{A585CA51-7C07-429D-8D35-9CA4C4F41E2B}"/>
              </a:ext>
            </a:extLst>
          </p:cNvPr>
          <p:cNvSpPr>
            <a:spLocks noGrp="1"/>
          </p:cNvSpPr>
          <p:nvPr>
            <p:ph type="title"/>
          </p:nvPr>
        </p:nvSpPr>
        <p:spPr>
          <a:xfrm>
            <a:off x="8444583" y="4545782"/>
            <a:ext cx="3673437" cy="1325563"/>
          </a:xfrm>
        </p:spPr>
        <p:txBody>
          <a:bodyPr>
            <a:normAutofit fontScale="90000"/>
          </a:bodyPr>
          <a:lstStyle/>
          <a:p>
            <a:pPr algn="ctr"/>
            <a:r>
              <a:rPr lang="it-IT" sz="4000" b="1" i="1" dirty="0">
                <a:solidFill>
                  <a:schemeClr val="accent1">
                    <a:lumMod val="75000"/>
                  </a:schemeClr>
                </a:solidFill>
                <a:latin typeface="Bookman Old Style" panose="02050604050505020204" pitchFamily="18" charset="0"/>
              </a:rPr>
              <a:t>«Gemellaggio con il RC Nocera Inferiore - Sarno»</a:t>
            </a:r>
          </a:p>
        </p:txBody>
      </p:sp>
    </p:spTree>
    <p:extLst>
      <p:ext uri="{BB962C8B-B14F-4D97-AF65-F5344CB8AC3E}">
        <p14:creationId xmlns:p14="http://schemas.microsoft.com/office/powerpoint/2010/main" val="5150697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DCD229A-C4CF-4164-A293-19F4A54A812A}"/>
              </a:ext>
            </a:extLst>
          </p:cNvPr>
          <p:cNvPicPr>
            <a:picLocks noChangeAspect="1"/>
          </p:cNvPicPr>
          <p:nvPr/>
        </p:nvPicPr>
        <p:blipFill rotWithShape="1">
          <a:blip r:embed="rId2">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Tree>
    <p:extLst>
      <p:ext uri="{BB962C8B-B14F-4D97-AF65-F5344CB8AC3E}">
        <p14:creationId xmlns:p14="http://schemas.microsoft.com/office/powerpoint/2010/main" val="28638125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20F62BB-82A6-4A06-9BA5-CB47182D2CDF}"/>
              </a:ext>
            </a:extLst>
          </p:cNvPr>
          <p:cNvPicPr>
            <a:picLocks noChangeAspect="1"/>
          </p:cNvPicPr>
          <p:nvPr/>
        </p:nvPicPr>
        <p:blipFill rotWithShape="1">
          <a:blip r:embed="rId2">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
        <p:nvSpPr>
          <p:cNvPr id="3" name="CasellaDiTesto 2">
            <a:extLst>
              <a:ext uri="{FF2B5EF4-FFF2-40B4-BE49-F238E27FC236}">
                <a16:creationId xmlns:a16="http://schemas.microsoft.com/office/drawing/2014/main" id="{430DF64E-CC52-41C8-AC5A-AC6DF9AFD8F6}"/>
              </a:ext>
            </a:extLst>
          </p:cNvPr>
          <p:cNvSpPr txBox="1"/>
          <p:nvPr/>
        </p:nvSpPr>
        <p:spPr>
          <a:xfrm>
            <a:off x="8295862" y="251792"/>
            <a:ext cx="5234609" cy="369332"/>
          </a:xfrm>
          <a:prstGeom prst="rect">
            <a:avLst/>
          </a:prstGeom>
          <a:noFill/>
        </p:spPr>
        <p:txBody>
          <a:bodyPr wrap="square" rtlCol="0">
            <a:spAutoFit/>
          </a:bodyPr>
          <a:lstStyle/>
          <a:p>
            <a:r>
              <a:rPr lang="it-IT" i="1" dirty="0">
                <a:solidFill>
                  <a:schemeClr val="bg1"/>
                </a:solidFill>
              </a:rPr>
              <a:t> La firma tra i Presidenti dei due Club</a:t>
            </a:r>
          </a:p>
        </p:txBody>
      </p:sp>
    </p:spTree>
    <p:extLst>
      <p:ext uri="{BB962C8B-B14F-4D97-AF65-F5344CB8AC3E}">
        <p14:creationId xmlns:p14="http://schemas.microsoft.com/office/powerpoint/2010/main" val="22378920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DF98584-EABA-4028-8680-F6F8D9F11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95" y="0"/>
            <a:ext cx="9144000" cy="685800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15" name="Immagine 14">
            <a:extLst>
              <a:ext uri="{FF2B5EF4-FFF2-40B4-BE49-F238E27FC236}">
                <a16:creationId xmlns:a16="http://schemas.microsoft.com/office/drawing/2014/main" id="{A5FABDE3-D7F3-40D4-9112-A24EA33AE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499" y="108471"/>
            <a:ext cx="2906912" cy="1662023"/>
          </a:xfrm>
          <a:prstGeom prst="rect">
            <a:avLst/>
          </a:prstGeom>
        </p:spPr>
      </p:pic>
      <p:pic>
        <p:nvPicPr>
          <p:cNvPr id="16" name="Immagine 15">
            <a:extLst>
              <a:ext uri="{FF2B5EF4-FFF2-40B4-BE49-F238E27FC236}">
                <a16:creationId xmlns:a16="http://schemas.microsoft.com/office/drawing/2014/main" id="{571BEC16-BA00-4703-B0B8-3CCAE6D6C416}"/>
              </a:ext>
            </a:extLst>
          </p:cNvPr>
          <p:cNvPicPr>
            <a:picLocks noChangeAspect="1"/>
          </p:cNvPicPr>
          <p:nvPr/>
        </p:nvPicPr>
        <p:blipFill rotWithShape="1">
          <a:blip r:embed="rId4">
            <a:extLst>
              <a:ext uri="{28A0092B-C50C-407E-A947-70E740481C1C}">
                <a14:useLocalDpi xmlns:a14="http://schemas.microsoft.com/office/drawing/2010/main" val="0"/>
              </a:ext>
            </a:extLst>
          </a:blip>
          <a:srcRect t="19692" r="69365" b="64923"/>
          <a:stretch/>
        </p:blipFill>
        <p:spPr>
          <a:xfrm>
            <a:off x="8243232" y="1878965"/>
            <a:ext cx="2987456" cy="1160585"/>
          </a:xfrm>
          <a:prstGeom prst="rect">
            <a:avLst/>
          </a:prstGeom>
        </p:spPr>
      </p:pic>
      <p:cxnSp>
        <p:nvCxnSpPr>
          <p:cNvPr id="18" name="Connettore diritto 17">
            <a:extLst>
              <a:ext uri="{FF2B5EF4-FFF2-40B4-BE49-F238E27FC236}">
                <a16:creationId xmlns:a16="http://schemas.microsoft.com/office/drawing/2014/main" id="{D0B724E5-58B8-43FE-8A61-5CA3A931CC52}"/>
              </a:ext>
            </a:extLst>
          </p:cNvPr>
          <p:cNvCxnSpPr/>
          <p:nvPr/>
        </p:nvCxnSpPr>
        <p:spPr>
          <a:xfrm>
            <a:off x="8192499" y="3559126"/>
            <a:ext cx="3328941"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olo 18">
            <a:extLst>
              <a:ext uri="{FF2B5EF4-FFF2-40B4-BE49-F238E27FC236}">
                <a16:creationId xmlns:a16="http://schemas.microsoft.com/office/drawing/2014/main" id="{A585CA51-7C07-429D-8D35-9CA4C4F41E2B}"/>
              </a:ext>
            </a:extLst>
          </p:cNvPr>
          <p:cNvSpPr>
            <a:spLocks noGrp="1"/>
          </p:cNvSpPr>
          <p:nvPr>
            <p:ph type="title"/>
          </p:nvPr>
        </p:nvSpPr>
        <p:spPr>
          <a:xfrm>
            <a:off x="8444583" y="4545782"/>
            <a:ext cx="3673437" cy="1325563"/>
          </a:xfrm>
        </p:spPr>
        <p:txBody>
          <a:bodyPr>
            <a:normAutofit fontScale="90000"/>
          </a:bodyPr>
          <a:lstStyle/>
          <a:p>
            <a:pPr algn="ctr"/>
            <a:r>
              <a:rPr lang="it-IT" sz="4000" b="1" i="1" dirty="0">
                <a:solidFill>
                  <a:schemeClr val="accent1">
                    <a:lumMod val="75000"/>
                  </a:schemeClr>
                </a:solidFill>
                <a:latin typeface="Bookman Old Style" panose="02050604050505020204" pitchFamily="18" charset="0"/>
              </a:rPr>
              <a:t>«Il Frutteto della Legalità»</a:t>
            </a:r>
          </a:p>
        </p:txBody>
      </p:sp>
    </p:spTree>
    <p:extLst>
      <p:ext uri="{BB962C8B-B14F-4D97-AF65-F5344CB8AC3E}">
        <p14:creationId xmlns:p14="http://schemas.microsoft.com/office/powerpoint/2010/main" val="34361812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2E2C652-1FDC-420E-8F51-890146B4730A}"/>
              </a:ext>
            </a:extLst>
          </p:cNvPr>
          <p:cNvPicPr>
            <a:picLocks noChangeAspect="1"/>
          </p:cNvPicPr>
          <p:nvPr/>
        </p:nvPicPr>
        <p:blipFill rotWithShape="1">
          <a:blip r:embed="rId2">
            <a:extLst>
              <a:ext uri="{28A0092B-C50C-407E-A947-70E740481C1C}">
                <a14:useLocalDpi xmlns:a14="http://schemas.microsoft.com/office/drawing/2010/main" val="0"/>
              </a:ext>
            </a:extLst>
          </a:blip>
          <a:srcRect l="1604"/>
          <a:stretch/>
        </p:blipFill>
        <p:spPr>
          <a:xfrm>
            <a:off x="7794519" y="3506112"/>
            <a:ext cx="4397481"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pic>
        <p:nvPicPr>
          <p:cNvPr id="6" name="Immagine 5">
            <a:extLst>
              <a:ext uri="{FF2B5EF4-FFF2-40B4-BE49-F238E27FC236}">
                <a16:creationId xmlns:a16="http://schemas.microsoft.com/office/drawing/2014/main" id="{B2684947-E008-4F63-9EB3-23247A263488}"/>
              </a:ext>
            </a:extLst>
          </p:cNvPr>
          <p:cNvPicPr>
            <a:picLocks noChangeAspect="1"/>
          </p:cNvPicPr>
          <p:nvPr/>
        </p:nvPicPr>
        <p:blipFill rotWithShape="1">
          <a:blip r:embed="rId3">
            <a:extLst>
              <a:ext uri="{28A0092B-C50C-407E-A947-70E740481C1C}">
                <a14:useLocalDpi xmlns:a14="http://schemas.microsoft.com/office/drawing/2010/main" val="0"/>
              </a:ext>
            </a:extLst>
          </a:blip>
          <a:srcRect t="37" r="1" b="1"/>
          <a:stretch/>
        </p:blipFill>
        <p:spPr>
          <a:xfrm>
            <a:off x="20" y="10"/>
            <a:ext cx="9154673"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4" name="Immagine 3">
            <a:extLst>
              <a:ext uri="{FF2B5EF4-FFF2-40B4-BE49-F238E27FC236}">
                <a16:creationId xmlns:a16="http://schemas.microsoft.com/office/drawing/2014/main" id="{2A8322DF-CFEF-4BF1-A7A8-8C541C45C756}"/>
              </a:ext>
            </a:extLst>
          </p:cNvPr>
          <p:cNvPicPr>
            <a:picLocks noChangeAspect="1"/>
          </p:cNvPicPr>
          <p:nvPr/>
        </p:nvPicPr>
        <p:blipFill rotWithShape="1">
          <a:blip r:embed="rId4">
            <a:extLst>
              <a:ext uri="{28A0092B-C50C-407E-A947-70E740481C1C}">
                <a14:useLocalDpi xmlns:a14="http://schemas.microsoft.com/office/drawing/2010/main" val="0"/>
              </a:ext>
            </a:extLst>
          </a:blip>
          <a:srcRect t="2465" r="3" b="23466"/>
          <a:stretch/>
        </p:blipFill>
        <p:spPr>
          <a:xfrm>
            <a:off x="6168189" y="10"/>
            <a:ext cx="6023811"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38810383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DF98584-EABA-4028-8680-F6F8D9F11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22" y="0"/>
            <a:ext cx="9144000" cy="685800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15" name="Immagine 14">
            <a:extLst>
              <a:ext uri="{FF2B5EF4-FFF2-40B4-BE49-F238E27FC236}">
                <a16:creationId xmlns:a16="http://schemas.microsoft.com/office/drawing/2014/main" id="{A5FABDE3-D7F3-40D4-9112-A24EA33AE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499" y="108471"/>
            <a:ext cx="2906912" cy="1662023"/>
          </a:xfrm>
          <a:prstGeom prst="rect">
            <a:avLst/>
          </a:prstGeom>
        </p:spPr>
      </p:pic>
      <p:pic>
        <p:nvPicPr>
          <p:cNvPr id="16" name="Immagine 15">
            <a:extLst>
              <a:ext uri="{FF2B5EF4-FFF2-40B4-BE49-F238E27FC236}">
                <a16:creationId xmlns:a16="http://schemas.microsoft.com/office/drawing/2014/main" id="{571BEC16-BA00-4703-B0B8-3CCAE6D6C416}"/>
              </a:ext>
            </a:extLst>
          </p:cNvPr>
          <p:cNvPicPr>
            <a:picLocks noChangeAspect="1"/>
          </p:cNvPicPr>
          <p:nvPr/>
        </p:nvPicPr>
        <p:blipFill rotWithShape="1">
          <a:blip r:embed="rId4">
            <a:extLst>
              <a:ext uri="{28A0092B-C50C-407E-A947-70E740481C1C}">
                <a14:useLocalDpi xmlns:a14="http://schemas.microsoft.com/office/drawing/2010/main" val="0"/>
              </a:ext>
            </a:extLst>
          </a:blip>
          <a:srcRect t="19692" r="69365" b="64923"/>
          <a:stretch/>
        </p:blipFill>
        <p:spPr>
          <a:xfrm>
            <a:off x="8243232" y="1878965"/>
            <a:ext cx="2987456" cy="1160585"/>
          </a:xfrm>
          <a:prstGeom prst="rect">
            <a:avLst/>
          </a:prstGeom>
        </p:spPr>
      </p:pic>
      <p:cxnSp>
        <p:nvCxnSpPr>
          <p:cNvPr id="18" name="Connettore diritto 17">
            <a:extLst>
              <a:ext uri="{FF2B5EF4-FFF2-40B4-BE49-F238E27FC236}">
                <a16:creationId xmlns:a16="http://schemas.microsoft.com/office/drawing/2014/main" id="{D0B724E5-58B8-43FE-8A61-5CA3A931CC52}"/>
              </a:ext>
            </a:extLst>
          </p:cNvPr>
          <p:cNvCxnSpPr/>
          <p:nvPr/>
        </p:nvCxnSpPr>
        <p:spPr>
          <a:xfrm>
            <a:off x="8192499" y="3559126"/>
            <a:ext cx="3328941"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olo 18">
            <a:extLst>
              <a:ext uri="{FF2B5EF4-FFF2-40B4-BE49-F238E27FC236}">
                <a16:creationId xmlns:a16="http://schemas.microsoft.com/office/drawing/2014/main" id="{A585CA51-7C07-429D-8D35-9CA4C4F41E2B}"/>
              </a:ext>
            </a:extLst>
          </p:cNvPr>
          <p:cNvSpPr>
            <a:spLocks noGrp="1"/>
          </p:cNvSpPr>
          <p:nvPr>
            <p:ph type="title"/>
          </p:nvPr>
        </p:nvSpPr>
        <p:spPr>
          <a:xfrm>
            <a:off x="8381008" y="4029223"/>
            <a:ext cx="2951922" cy="1325563"/>
          </a:xfrm>
        </p:spPr>
        <p:txBody>
          <a:bodyPr>
            <a:normAutofit fontScale="90000"/>
          </a:bodyPr>
          <a:lstStyle/>
          <a:p>
            <a:pPr algn="ctr"/>
            <a:r>
              <a:rPr lang="it-IT" sz="4000" b="1" i="1" dirty="0">
                <a:solidFill>
                  <a:schemeClr val="accent1">
                    <a:lumMod val="75000"/>
                  </a:schemeClr>
                </a:solidFill>
                <a:latin typeface="Bookman Old Style" panose="02050604050505020204" pitchFamily="18" charset="0"/>
              </a:rPr>
              <a:t>«Concerto Rotary Day»</a:t>
            </a:r>
          </a:p>
        </p:txBody>
      </p:sp>
    </p:spTree>
    <p:extLst>
      <p:ext uri="{BB962C8B-B14F-4D97-AF65-F5344CB8AC3E}">
        <p14:creationId xmlns:p14="http://schemas.microsoft.com/office/powerpoint/2010/main" val="27407500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08C2B63-DDF2-4DE6-A8DD-A3611FB45D31}"/>
              </a:ext>
            </a:extLst>
          </p:cNvPr>
          <p:cNvPicPr>
            <a:picLocks noChangeAspect="1"/>
          </p:cNvPicPr>
          <p:nvPr/>
        </p:nvPicPr>
        <p:blipFill rotWithShape="1">
          <a:blip r:embed="rId2"/>
          <a:srcRect l="25108" t="30349" r="25870" b="22499"/>
          <a:stretch/>
        </p:blipFill>
        <p:spPr>
          <a:xfrm>
            <a:off x="149443" y="1219034"/>
            <a:ext cx="9515341" cy="5145718"/>
          </a:xfrm>
          <a:prstGeom prst="rect">
            <a:avLst/>
          </a:prstGeom>
        </p:spPr>
      </p:pic>
      <p:pic>
        <p:nvPicPr>
          <p:cNvPr id="5" name="Immagine 4">
            <a:extLst>
              <a:ext uri="{FF2B5EF4-FFF2-40B4-BE49-F238E27FC236}">
                <a16:creationId xmlns:a16="http://schemas.microsoft.com/office/drawing/2014/main" id="{7442E631-236C-4852-8891-D7A1D9E868B4}"/>
              </a:ext>
            </a:extLst>
          </p:cNvPr>
          <p:cNvPicPr>
            <a:picLocks noChangeAspect="1"/>
          </p:cNvPicPr>
          <p:nvPr/>
        </p:nvPicPr>
        <p:blipFill>
          <a:blip r:embed="rId3"/>
          <a:stretch>
            <a:fillRect/>
          </a:stretch>
        </p:blipFill>
        <p:spPr>
          <a:xfrm>
            <a:off x="8525021" y="196942"/>
            <a:ext cx="3451247" cy="1967031"/>
          </a:xfrm>
          <a:prstGeom prst="rect">
            <a:avLst/>
          </a:prstGeom>
        </p:spPr>
      </p:pic>
    </p:spTree>
    <p:extLst>
      <p:ext uri="{BB962C8B-B14F-4D97-AF65-F5344CB8AC3E}">
        <p14:creationId xmlns:p14="http://schemas.microsoft.com/office/powerpoint/2010/main" val="16528903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2781DF6C-1C34-4D20-BB6B-38734DA85721}"/>
              </a:ext>
            </a:extLst>
          </p:cNvPr>
          <p:cNvPicPr>
            <a:picLocks noChangeAspect="1"/>
          </p:cNvPicPr>
          <p:nvPr/>
        </p:nvPicPr>
        <p:blipFill rotWithShape="1">
          <a:blip r:embed="rId2">
            <a:extLst>
              <a:ext uri="{28A0092B-C50C-407E-A947-70E740481C1C}">
                <a14:useLocalDpi xmlns:a14="http://schemas.microsoft.com/office/drawing/2010/main" val="0"/>
              </a:ext>
            </a:extLst>
          </a:blip>
          <a:srcRect l="105" r="-1" b="-1"/>
          <a:stretch/>
        </p:blipFill>
        <p:spPr>
          <a:xfrm>
            <a:off x="20" y="10"/>
            <a:ext cx="9141724"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4" name="Immagine 3">
            <a:extLst>
              <a:ext uri="{FF2B5EF4-FFF2-40B4-BE49-F238E27FC236}">
                <a16:creationId xmlns:a16="http://schemas.microsoft.com/office/drawing/2014/main" id="{72CB6931-629B-49DC-86FE-91AD614CB211}"/>
              </a:ext>
            </a:extLst>
          </p:cNvPr>
          <p:cNvPicPr>
            <a:picLocks noChangeAspect="1"/>
          </p:cNvPicPr>
          <p:nvPr/>
        </p:nvPicPr>
        <p:blipFill rotWithShape="1">
          <a:blip r:embed="rId3">
            <a:extLst>
              <a:ext uri="{28A0092B-C50C-407E-A947-70E740481C1C}">
                <a14:useLocalDpi xmlns:a14="http://schemas.microsoft.com/office/drawing/2010/main" val="0"/>
              </a:ext>
            </a:extLst>
          </a:blip>
          <a:srcRect l="15307" r="14632" b="-1"/>
          <a:stretch/>
        </p:blipFill>
        <p:spPr>
          <a:xfrm>
            <a:off x="5790353"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42426759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DF98584-EABA-4028-8680-F6F8D9F11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22" y="0"/>
            <a:ext cx="9144000" cy="685800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15" name="Immagine 14">
            <a:extLst>
              <a:ext uri="{FF2B5EF4-FFF2-40B4-BE49-F238E27FC236}">
                <a16:creationId xmlns:a16="http://schemas.microsoft.com/office/drawing/2014/main" id="{A5FABDE3-D7F3-40D4-9112-A24EA33AE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499" y="108471"/>
            <a:ext cx="2906912" cy="1662023"/>
          </a:xfrm>
          <a:prstGeom prst="rect">
            <a:avLst/>
          </a:prstGeom>
        </p:spPr>
      </p:pic>
      <p:pic>
        <p:nvPicPr>
          <p:cNvPr id="16" name="Immagine 15">
            <a:extLst>
              <a:ext uri="{FF2B5EF4-FFF2-40B4-BE49-F238E27FC236}">
                <a16:creationId xmlns:a16="http://schemas.microsoft.com/office/drawing/2014/main" id="{571BEC16-BA00-4703-B0B8-3CCAE6D6C416}"/>
              </a:ext>
            </a:extLst>
          </p:cNvPr>
          <p:cNvPicPr>
            <a:picLocks noChangeAspect="1"/>
          </p:cNvPicPr>
          <p:nvPr/>
        </p:nvPicPr>
        <p:blipFill rotWithShape="1">
          <a:blip r:embed="rId4">
            <a:extLst>
              <a:ext uri="{28A0092B-C50C-407E-A947-70E740481C1C}">
                <a14:useLocalDpi xmlns:a14="http://schemas.microsoft.com/office/drawing/2010/main" val="0"/>
              </a:ext>
            </a:extLst>
          </a:blip>
          <a:srcRect t="19692" r="69365" b="64923"/>
          <a:stretch/>
        </p:blipFill>
        <p:spPr>
          <a:xfrm>
            <a:off x="8243232" y="1878965"/>
            <a:ext cx="2987456" cy="1160585"/>
          </a:xfrm>
          <a:prstGeom prst="rect">
            <a:avLst/>
          </a:prstGeom>
        </p:spPr>
      </p:pic>
      <p:cxnSp>
        <p:nvCxnSpPr>
          <p:cNvPr id="18" name="Connettore diritto 17">
            <a:extLst>
              <a:ext uri="{FF2B5EF4-FFF2-40B4-BE49-F238E27FC236}">
                <a16:creationId xmlns:a16="http://schemas.microsoft.com/office/drawing/2014/main" id="{D0B724E5-58B8-43FE-8A61-5CA3A931CC52}"/>
              </a:ext>
            </a:extLst>
          </p:cNvPr>
          <p:cNvCxnSpPr/>
          <p:nvPr/>
        </p:nvCxnSpPr>
        <p:spPr>
          <a:xfrm>
            <a:off x="8192499" y="3559126"/>
            <a:ext cx="3328941"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olo 18">
            <a:extLst>
              <a:ext uri="{FF2B5EF4-FFF2-40B4-BE49-F238E27FC236}">
                <a16:creationId xmlns:a16="http://schemas.microsoft.com/office/drawing/2014/main" id="{A585CA51-7C07-429D-8D35-9CA4C4F41E2B}"/>
              </a:ext>
            </a:extLst>
          </p:cNvPr>
          <p:cNvSpPr>
            <a:spLocks noGrp="1"/>
          </p:cNvSpPr>
          <p:nvPr>
            <p:ph type="title"/>
          </p:nvPr>
        </p:nvSpPr>
        <p:spPr>
          <a:xfrm>
            <a:off x="8381008" y="4029223"/>
            <a:ext cx="2951922" cy="1325563"/>
          </a:xfrm>
        </p:spPr>
        <p:txBody>
          <a:bodyPr>
            <a:normAutofit fontScale="90000"/>
          </a:bodyPr>
          <a:lstStyle/>
          <a:p>
            <a:pPr algn="ctr"/>
            <a:r>
              <a:rPr lang="it-IT" sz="4000" b="1" i="1" dirty="0">
                <a:solidFill>
                  <a:schemeClr val="accent1">
                    <a:lumMod val="75000"/>
                  </a:schemeClr>
                </a:solidFill>
                <a:latin typeface="Bookman Old Style" panose="02050604050505020204" pitchFamily="18" charset="0"/>
              </a:rPr>
              <a:t>«Progetto regalami un sorriso»</a:t>
            </a:r>
          </a:p>
        </p:txBody>
      </p:sp>
    </p:spTree>
    <p:extLst>
      <p:ext uri="{BB962C8B-B14F-4D97-AF65-F5344CB8AC3E}">
        <p14:creationId xmlns:p14="http://schemas.microsoft.com/office/powerpoint/2010/main" val="31486929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9CFCE6-877F-4858-B8BD-2C52CA8AFB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23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213F8A0-12AE-4514-8372-0DD766EC28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a:extLst>
              <a:ext uri="{FF2B5EF4-FFF2-40B4-BE49-F238E27FC236}">
                <a16:creationId xmlns:a16="http://schemas.microsoft.com/office/drawing/2014/main" id="{DFEC459C-6202-4274-AD36-9ABAE20142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9065" y="643467"/>
            <a:ext cx="3133724" cy="5571066"/>
          </a:xfrm>
          <a:prstGeom prst="rect">
            <a:avLst/>
          </a:prstGeom>
        </p:spPr>
      </p:pic>
      <p:sp>
        <p:nvSpPr>
          <p:cNvPr id="15" name="Rectangle 14">
            <a:extLst>
              <a:ext uri="{FF2B5EF4-FFF2-40B4-BE49-F238E27FC236}">
                <a16:creationId xmlns:a16="http://schemas.microsoft.com/office/drawing/2014/main" id="{9EFF17D4-9A8C-4CE5-B096-D8CCD44004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BF927CB5-DB74-4CAF-B066-74333D050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922" y="643467"/>
            <a:ext cx="4178299" cy="5571066"/>
          </a:xfrm>
          <a:prstGeom prst="rect">
            <a:avLst/>
          </a:prstGeom>
        </p:spPr>
      </p:pic>
    </p:spTree>
    <p:extLst>
      <p:ext uri="{BB962C8B-B14F-4D97-AF65-F5344CB8AC3E}">
        <p14:creationId xmlns:p14="http://schemas.microsoft.com/office/powerpoint/2010/main" val="42753780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DF98584-EABA-4028-8680-F6F8D9F11FA2}"/>
              </a:ext>
            </a:extLst>
          </p:cNvPr>
          <p:cNvPicPr>
            <a:picLocks noChangeAspect="1"/>
          </p:cNvPicPr>
          <p:nvPr/>
        </p:nvPicPr>
        <p:blipFill rotWithShape="1">
          <a:blip r:embed="rId2">
            <a:extLst>
              <a:ext uri="{28A0092B-C50C-407E-A947-70E740481C1C}">
                <a14:useLocalDpi xmlns:a14="http://schemas.microsoft.com/office/drawing/2010/main" val="0"/>
              </a:ext>
            </a:extLst>
          </a:blip>
          <a:srcRect t="937"/>
          <a:stretch/>
        </p:blipFill>
        <p:spPr>
          <a:xfrm>
            <a:off x="0" y="0"/>
            <a:ext cx="9230422" cy="685800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15" name="Immagine 14">
            <a:extLst>
              <a:ext uri="{FF2B5EF4-FFF2-40B4-BE49-F238E27FC236}">
                <a16:creationId xmlns:a16="http://schemas.microsoft.com/office/drawing/2014/main" id="{A5FABDE3-D7F3-40D4-9112-A24EA33AE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499" y="108471"/>
            <a:ext cx="2906912" cy="1662023"/>
          </a:xfrm>
          <a:prstGeom prst="rect">
            <a:avLst/>
          </a:prstGeom>
        </p:spPr>
      </p:pic>
      <p:pic>
        <p:nvPicPr>
          <p:cNvPr id="16" name="Immagine 15">
            <a:extLst>
              <a:ext uri="{FF2B5EF4-FFF2-40B4-BE49-F238E27FC236}">
                <a16:creationId xmlns:a16="http://schemas.microsoft.com/office/drawing/2014/main" id="{571BEC16-BA00-4703-B0B8-3CCAE6D6C416}"/>
              </a:ext>
            </a:extLst>
          </p:cNvPr>
          <p:cNvPicPr>
            <a:picLocks noChangeAspect="1"/>
          </p:cNvPicPr>
          <p:nvPr/>
        </p:nvPicPr>
        <p:blipFill rotWithShape="1">
          <a:blip r:embed="rId4">
            <a:extLst>
              <a:ext uri="{28A0092B-C50C-407E-A947-70E740481C1C}">
                <a14:useLocalDpi xmlns:a14="http://schemas.microsoft.com/office/drawing/2010/main" val="0"/>
              </a:ext>
            </a:extLst>
          </a:blip>
          <a:srcRect t="19692" r="69365" b="64923"/>
          <a:stretch/>
        </p:blipFill>
        <p:spPr>
          <a:xfrm>
            <a:off x="8243232" y="1878965"/>
            <a:ext cx="2987456" cy="1160585"/>
          </a:xfrm>
          <a:prstGeom prst="rect">
            <a:avLst/>
          </a:prstGeom>
        </p:spPr>
      </p:pic>
      <p:cxnSp>
        <p:nvCxnSpPr>
          <p:cNvPr id="18" name="Connettore diritto 17">
            <a:extLst>
              <a:ext uri="{FF2B5EF4-FFF2-40B4-BE49-F238E27FC236}">
                <a16:creationId xmlns:a16="http://schemas.microsoft.com/office/drawing/2014/main" id="{D0B724E5-58B8-43FE-8A61-5CA3A931CC52}"/>
              </a:ext>
            </a:extLst>
          </p:cNvPr>
          <p:cNvCxnSpPr/>
          <p:nvPr/>
        </p:nvCxnSpPr>
        <p:spPr>
          <a:xfrm>
            <a:off x="8192499" y="3559126"/>
            <a:ext cx="3328941"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olo 18">
            <a:extLst>
              <a:ext uri="{FF2B5EF4-FFF2-40B4-BE49-F238E27FC236}">
                <a16:creationId xmlns:a16="http://schemas.microsoft.com/office/drawing/2014/main" id="{A585CA51-7C07-429D-8D35-9CA4C4F41E2B}"/>
              </a:ext>
            </a:extLst>
          </p:cNvPr>
          <p:cNvSpPr>
            <a:spLocks noGrp="1"/>
          </p:cNvSpPr>
          <p:nvPr>
            <p:ph type="title"/>
          </p:nvPr>
        </p:nvSpPr>
        <p:spPr>
          <a:xfrm>
            <a:off x="8754594" y="4545782"/>
            <a:ext cx="2951922" cy="1325563"/>
          </a:xfrm>
        </p:spPr>
        <p:txBody>
          <a:bodyPr>
            <a:normAutofit fontScale="90000"/>
          </a:bodyPr>
          <a:lstStyle/>
          <a:p>
            <a:pPr algn="ctr"/>
            <a:r>
              <a:rPr lang="it-IT" sz="4000" b="1" i="1" dirty="0">
                <a:solidFill>
                  <a:schemeClr val="accent1">
                    <a:lumMod val="75000"/>
                  </a:schemeClr>
                </a:solidFill>
                <a:latin typeface="Bookman Old Style" panose="02050604050505020204" pitchFamily="18" charset="0"/>
              </a:rPr>
              <a:t>«</a:t>
            </a:r>
            <a:r>
              <a:rPr lang="it-IT" sz="3100" b="1" i="1" dirty="0">
                <a:solidFill>
                  <a:schemeClr val="accent1">
                    <a:lumMod val="75000"/>
                  </a:schemeClr>
                </a:solidFill>
                <a:latin typeface="Bookman Old Style" panose="02050604050505020204" pitchFamily="18" charset="0"/>
              </a:rPr>
              <a:t>Progetto Internazionale “Un Rotariano un Albero” a Villa Campolieto ad Ercolano»</a:t>
            </a:r>
          </a:p>
        </p:txBody>
      </p:sp>
    </p:spTree>
    <p:extLst>
      <p:ext uri="{BB962C8B-B14F-4D97-AF65-F5344CB8AC3E}">
        <p14:creationId xmlns:p14="http://schemas.microsoft.com/office/powerpoint/2010/main" val="27746256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DF98584-EABA-4028-8680-F6F8D9F11FA2}"/>
              </a:ext>
            </a:extLst>
          </p:cNvPr>
          <p:cNvPicPr>
            <a:picLocks noChangeAspect="1"/>
          </p:cNvPicPr>
          <p:nvPr/>
        </p:nvPicPr>
        <p:blipFill rotWithShape="1">
          <a:blip r:embed="rId2">
            <a:extLst>
              <a:ext uri="{28A0092B-C50C-407E-A947-70E740481C1C}">
                <a14:useLocalDpi xmlns:a14="http://schemas.microsoft.com/office/drawing/2010/main" val="0"/>
              </a:ext>
            </a:extLst>
          </a:blip>
          <a:srcRect l="20255"/>
          <a:stretch/>
        </p:blipFill>
        <p:spPr>
          <a:xfrm>
            <a:off x="0" y="0"/>
            <a:ext cx="9736960" cy="685800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15" name="Immagine 14">
            <a:extLst>
              <a:ext uri="{FF2B5EF4-FFF2-40B4-BE49-F238E27FC236}">
                <a16:creationId xmlns:a16="http://schemas.microsoft.com/office/drawing/2014/main" id="{A5FABDE3-D7F3-40D4-9112-A24EA33AE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499" y="108471"/>
            <a:ext cx="2906912" cy="1662023"/>
          </a:xfrm>
          <a:prstGeom prst="rect">
            <a:avLst/>
          </a:prstGeom>
        </p:spPr>
      </p:pic>
      <p:pic>
        <p:nvPicPr>
          <p:cNvPr id="16" name="Immagine 15">
            <a:extLst>
              <a:ext uri="{FF2B5EF4-FFF2-40B4-BE49-F238E27FC236}">
                <a16:creationId xmlns:a16="http://schemas.microsoft.com/office/drawing/2014/main" id="{571BEC16-BA00-4703-B0B8-3CCAE6D6C416}"/>
              </a:ext>
            </a:extLst>
          </p:cNvPr>
          <p:cNvPicPr>
            <a:picLocks noChangeAspect="1"/>
          </p:cNvPicPr>
          <p:nvPr/>
        </p:nvPicPr>
        <p:blipFill rotWithShape="1">
          <a:blip r:embed="rId4">
            <a:extLst>
              <a:ext uri="{28A0092B-C50C-407E-A947-70E740481C1C}">
                <a14:useLocalDpi xmlns:a14="http://schemas.microsoft.com/office/drawing/2010/main" val="0"/>
              </a:ext>
            </a:extLst>
          </a:blip>
          <a:srcRect t="19692" r="69365" b="64923"/>
          <a:stretch/>
        </p:blipFill>
        <p:spPr>
          <a:xfrm>
            <a:off x="8243232" y="1878965"/>
            <a:ext cx="2987456" cy="1160585"/>
          </a:xfrm>
          <a:prstGeom prst="rect">
            <a:avLst/>
          </a:prstGeom>
        </p:spPr>
      </p:pic>
      <p:cxnSp>
        <p:nvCxnSpPr>
          <p:cNvPr id="18" name="Connettore diritto 17">
            <a:extLst>
              <a:ext uri="{FF2B5EF4-FFF2-40B4-BE49-F238E27FC236}">
                <a16:creationId xmlns:a16="http://schemas.microsoft.com/office/drawing/2014/main" id="{D0B724E5-58B8-43FE-8A61-5CA3A931CC52}"/>
              </a:ext>
            </a:extLst>
          </p:cNvPr>
          <p:cNvCxnSpPr/>
          <p:nvPr/>
        </p:nvCxnSpPr>
        <p:spPr>
          <a:xfrm>
            <a:off x="8192499" y="3559126"/>
            <a:ext cx="3328941"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olo 18">
            <a:extLst>
              <a:ext uri="{FF2B5EF4-FFF2-40B4-BE49-F238E27FC236}">
                <a16:creationId xmlns:a16="http://schemas.microsoft.com/office/drawing/2014/main" id="{A585CA51-7C07-429D-8D35-9CA4C4F41E2B}"/>
              </a:ext>
            </a:extLst>
          </p:cNvPr>
          <p:cNvSpPr>
            <a:spLocks noGrp="1"/>
          </p:cNvSpPr>
          <p:nvPr>
            <p:ph type="title"/>
          </p:nvPr>
        </p:nvSpPr>
        <p:spPr>
          <a:xfrm>
            <a:off x="8952089" y="4545782"/>
            <a:ext cx="2951922" cy="1325563"/>
          </a:xfrm>
        </p:spPr>
        <p:txBody>
          <a:bodyPr>
            <a:normAutofit fontScale="90000"/>
          </a:bodyPr>
          <a:lstStyle/>
          <a:p>
            <a:pPr algn="ctr"/>
            <a:r>
              <a:rPr lang="it-IT" sz="4000" b="1" i="1" dirty="0">
                <a:solidFill>
                  <a:schemeClr val="accent1">
                    <a:lumMod val="75000"/>
                  </a:schemeClr>
                </a:solidFill>
                <a:latin typeface="Bookman Old Style" panose="02050604050505020204" pitchFamily="18" charset="0"/>
              </a:rPr>
              <a:t>«</a:t>
            </a:r>
            <a:r>
              <a:rPr lang="it-IT" sz="3100" b="1" i="1" dirty="0">
                <a:solidFill>
                  <a:schemeClr val="accent1">
                    <a:lumMod val="75000"/>
                  </a:schemeClr>
                </a:solidFill>
                <a:latin typeface="Bookman Old Style" panose="02050604050505020204" pitchFamily="18" charset="0"/>
              </a:rPr>
              <a:t>Progetto di recupero del Giardino degli Scalzi»</a:t>
            </a:r>
          </a:p>
        </p:txBody>
      </p:sp>
    </p:spTree>
    <p:extLst>
      <p:ext uri="{BB962C8B-B14F-4D97-AF65-F5344CB8AC3E}">
        <p14:creationId xmlns:p14="http://schemas.microsoft.com/office/powerpoint/2010/main" val="524645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2AC6D7F-F068-4E11-BB06-F601D89BB9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magine 1">
            <a:extLst>
              <a:ext uri="{FF2B5EF4-FFF2-40B4-BE49-F238E27FC236}">
                <a16:creationId xmlns:a16="http://schemas.microsoft.com/office/drawing/2014/main" id="{F1E2D9C4-0594-47A7-8658-C6A4A6985FC9}"/>
              </a:ext>
            </a:extLst>
          </p:cNvPr>
          <p:cNvPicPr>
            <a:picLocks noChangeAspect="1"/>
          </p:cNvPicPr>
          <p:nvPr/>
        </p:nvPicPr>
        <p:blipFill>
          <a:blip r:embed="rId2"/>
          <a:stretch>
            <a:fillRect/>
          </a:stretch>
        </p:blipFill>
        <p:spPr>
          <a:xfrm>
            <a:off x="7884057" y="1459411"/>
            <a:ext cx="3796790" cy="2163973"/>
          </a:xfrm>
          <a:prstGeom prst="rect">
            <a:avLst/>
          </a:prstGeom>
        </p:spPr>
      </p:pic>
      <p:sp>
        <p:nvSpPr>
          <p:cNvPr id="4" name="Segnaposto contenuto 3">
            <a:extLst>
              <a:ext uri="{FF2B5EF4-FFF2-40B4-BE49-F238E27FC236}">
                <a16:creationId xmlns:a16="http://schemas.microsoft.com/office/drawing/2014/main" id="{5FCB95D3-7C28-4E48-BAB2-6932FDD24903}"/>
              </a:ext>
            </a:extLst>
          </p:cNvPr>
          <p:cNvSpPr>
            <a:spLocks noGrp="1"/>
          </p:cNvSpPr>
          <p:nvPr>
            <p:ph idx="1"/>
          </p:nvPr>
        </p:nvSpPr>
        <p:spPr>
          <a:xfrm>
            <a:off x="38012" y="1307253"/>
            <a:ext cx="6480282" cy="5192938"/>
          </a:xfrm>
        </p:spPr>
        <p:txBody>
          <a:bodyPr anchor="t">
            <a:normAutofit/>
          </a:bodyPr>
          <a:lstStyle/>
          <a:p>
            <a:pPr marL="0" indent="0" algn="just">
              <a:buNone/>
            </a:pPr>
            <a:r>
              <a:rPr lang="it-IT" sz="2000" dirty="0">
                <a:latin typeface="Segoe UI Semibold" panose="020B0702040204020203" pitchFamily="34" charset="0"/>
                <a:cs typeface="Segoe UI Semibold" panose="020B0702040204020203" pitchFamily="34" charset="0"/>
              </a:rPr>
              <a:t>Nell’ambito delle attività sinergiche svolte nel corso di questo anno sociale con altre associazioni del territorio partenopeo, il RC Napoli Castel dell’Ovo sostiene il recupero arboreo dello storico Giardino degli Scalzi. L’estensione totale del giardino è pari a mq 2597, mentre i locali sono rispettivamente di 18mq, 25mq e 26mq. Il Giardino, risalente al 1592, presenta una struttura leggermente trapezoidale (che comprende essenzialmente due aree solcate da un unico viale centrale. Nella prima parte ci sono due giardini quadripartiti e nella seconda un frutteto composto da tre grandi aiuole. In questo contesto che il Rotary Castel dell’Ovo è intervenuto provvedendo a piantumare 12 alberi da frutto (susino, nespolo, melo, limone) e fornendo i ragazzi dell’Asso. Gio. Ca.  di una motozappa necessaria alla lavorazione del terreno. </a:t>
            </a:r>
          </a:p>
          <a:p>
            <a:pPr marL="0" indent="0" algn="just">
              <a:buNone/>
            </a:pPr>
            <a:endParaRPr lang="it-IT" sz="1600" dirty="0">
              <a:latin typeface="Segoe UI Semibold" panose="020B0702040204020203" pitchFamily="34" charset="0"/>
              <a:cs typeface="Segoe UI Semibold" panose="020B0702040204020203" pitchFamily="34" charset="0"/>
            </a:endParaRPr>
          </a:p>
          <a:p>
            <a:endParaRPr lang="it-IT" sz="1100" dirty="0"/>
          </a:p>
        </p:txBody>
      </p:sp>
      <p:sp>
        <p:nvSpPr>
          <p:cNvPr id="5" name="Titolo 18">
            <a:extLst>
              <a:ext uri="{FF2B5EF4-FFF2-40B4-BE49-F238E27FC236}">
                <a16:creationId xmlns:a16="http://schemas.microsoft.com/office/drawing/2014/main" id="{D9587518-C899-450F-AA75-A2287FAE4308}"/>
              </a:ext>
            </a:extLst>
          </p:cNvPr>
          <p:cNvSpPr>
            <a:spLocks noGrp="1"/>
          </p:cNvSpPr>
          <p:nvPr>
            <p:ph type="title"/>
          </p:nvPr>
        </p:nvSpPr>
        <p:spPr>
          <a:xfrm>
            <a:off x="231913" y="339499"/>
            <a:ext cx="6221895" cy="1325563"/>
          </a:xfrm>
        </p:spPr>
        <p:txBody>
          <a:bodyPr>
            <a:normAutofit/>
          </a:bodyPr>
          <a:lstStyle/>
          <a:p>
            <a:r>
              <a:rPr lang="it-IT" sz="2400" b="1" i="1" dirty="0">
                <a:latin typeface="Bookman Old Style" panose="02050604050505020204" pitchFamily="18" charset="0"/>
              </a:rPr>
              <a:t>«Recupero Giardino </a:t>
            </a:r>
            <a:r>
              <a:rPr lang="it-IT" sz="2400" b="1" i="1">
                <a:latin typeface="Bookman Old Style" panose="02050604050505020204" pitchFamily="18" charset="0"/>
              </a:rPr>
              <a:t>degli Scalzi»</a:t>
            </a:r>
            <a:endParaRPr lang="it-IT" sz="2400" b="1" i="1" dirty="0">
              <a:latin typeface="Bookman Old Style" panose="02050604050505020204" pitchFamily="18" charset="0"/>
            </a:endParaRPr>
          </a:p>
        </p:txBody>
      </p:sp>
    </p:spTree>
    <p:extLst>
      <p:ext uri="{BB962C8B-B14F-4D97-AF65-F5344CB8AC3E}">
        <p14:creationId xmlns:p14="http://schemas.microsoft.com/office/powerpoint/2010/main" val="929429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BC5A573C-9DF8-4183-876F-1E6BF3C0598D}"/>
              </a:ext>
            </a:extLst>
          </p:cNvPr>
          <p:cNvPicPr>
            <a:picLocks noChangeAspect="1"/>
          </p:cNvPicPr>
          <p:nvPr/>
        </p:nvPicPr>
        <p:blipFill rotWithShape="1">
          <a:blip r:embed="rId2">
            <a:extLst>
              <a:ext uri="{28A0092B-C50C-407E-A947-70E740481C1C}">
                <a14:useLocalDpi xmlns:a14="http://schemas.microsoft.com/office/drawing/2010/main" val="0"/>
              </a:ext>
            </a:extLst>
          </a:blip>
          <a:srcRect r="104" b="-1"/>
          <a:stretch/>
        </p:blipFill>
        <p:spPr>
          <a:xfrm>
            <a:off x="20" y="10"/>
            <a:ext cx="9141724"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4" name="Immagine 3">
            <a:extLst>
              <a:ext uri="{FF2B5EF4-FFF2-40B4-BE49-F238E27FC236}">
                <a16:creationId xmlns:a16="http://schemas.microsoft.com/office/drawing/2014/main" id="{0F00B0B8-EE71-4E02-8203-4E557BAAB321}"/>
              </a:ext>
            </a:extLst>
          </p:cNvPr>
          <p:cNvPicPr>
            <a:picLocks noChangeAspect="1"/>
          </p:cNvPicPr>
          <p:nvPr/>
        </p:nvPicPr>
        <p:blipFill rotWithShape="1">
          <a:blip r:embed="rId3">
            <a:extLst>
              <a:ext uri="{28A0092B-C50C-407E-A947-70E740481C1C}">
                <a14:useLocalDpi xmlns:a14="http://schemas.microsoft.com/office/drawing/2010/main" val="0"/>
              </a:ext>
            </a:extLst>
          </a:blip>
          <a:srcRect t="6990" r="1" b="12723"/>
          <a:stretch/>
        </p:blipFill>
        <p:spPr>
          <a:xfrm>
            <a:off x="5790353"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169784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DF98584-EABA-4028-8680-F6F8D9F11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22" y="0"/>
            <a:ext cx="9144000" cy="685800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15" name="Immagine 14">
            <a:extLst>
              <a:ext uri="{FF2B5EF4-FFF2-40B4-BE49-F238E27FC236}">
                <a16:creationId xmlns:a16="http://schemas.microsoft.com/office/drawing/2014/main" id="{A5FABDE3-D7F3-40D4-9112-A24EA33AE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499" y="108471"/>
            <a:ext cx="2906912" cy="1662023"/>
          </a:xfrm>
          <a:prstGeom prst="rect">
            <a:avLst/>
          </a:prstGeom>
        </p:spPr>
      </p:pic>
      <p:pic>
        <p:nvPicPr>
          <p:cNvPr id="16" name="Immagine 15">
            <a:extLst>
              <a:ext uri="{FF2B5EF4-FFF2-40B4-BE49-F238E27FC236}">
                <a16:creationId xmlns:a16="http://schemas.microsoft.com/office/drawing/2014/main" id="{571BEC16-BA00-4703-B0B8-3CCAE6D6C416}"/>
              </a:ext>
            </a:extLst>
          </p:cNvPr>
          <p:cNvPicPr>
            <a:picLocks noChangeAspect="1"/>
          </p:cNvPicPr>
          <p:nvPr/>
        </p:nvPicPr>
        <p:blipFill rotWithShape="1">
          <a:blip r:embed="rId4">
            <a:extLst>
              <a:ext uri="{28A0092B-C50C-407E-A947-70E740481C1C}">
                <a14:useLocalDpi xmlns:a14="http://schemas.microsoft.com/office/drawing/2010/main" val="0"/>
              </a:ext>
            </a:extLst>
          </a:blip>
          <a:srcRect t="19692" r="69365" b="64923"/>
          <a:stretch/>
        </p:blipFill>
        <p:spPr>
          <a:xfrm>
            <a:off x="8243232" y="1878965"/>
            <a:ext cx="2987456" cy="1160585"/>
          </a:xfrm>
          <a:prstGeom prst="rect">
            <a:avLst/>
          </a:prstGeom>
        </p:spPr>
      </p:pic>
      <p:cxnSp>
        <p:nvCxnSpPr>
          <p:cNvPr id="18" name="Connettore diritto 17">
            <a:extLst>
              <a:ext uri="{FF2B5EF4-FFF2-40B4-BE49-F238E27FC236}">
                <a16:creationId xmlns:a16="http://schemas.microsoft.com/office/drawing/2014/main" id="{D0B724E5-58B8-43FE-8A61-5CA3A931CC52}"/>
              </a:ext>
            </a:extLst>
          </p:cNvPr>
          <p:cNvCxnSpPr/>
          <p:nvPr/>
        </p:nvCxnSpPr>
        <p:spPr>
          <a:xfrm>
            <a:off x="8192499" y="3559126"/>
            <a:ext cx="3328941"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olo 18">
            <a:extLst>
              <a:ext uri="{FF2B5EF4-FFF2-40B4-BE49-F238E27FC236}">
                <a16:creationId xmlns:a16="http://schemas.microsoft.com/office/drawing/2014/main" id="{A585CA51-7C07-429D-8D35-9CA4C4F41E2B}"/>
              </a:ext>
            </a:extLst>
          </p:cNvPr>
          <p:cNvSpPr>
            <a:spLocks noGrp="1"/>
          </p:cNvSpPr>
          <p:nvPr>
            <p:ph type="title"/>
          </p:nvPr>
        </p:nvSpPr>
        <p:spPr>
          <a:xfrm>
            <a:off x="8569518" y="4347275"/>
            <a:ext cx="2951922" cy="1325563"/>
          </a:xfrm>
        </p:spPr>
        <p:txBody>
          <a:bodyPr>
            <a:normAutofit fontScale="90000"/>
          </a:bodyPr>
          <a:lstStyle/>
          <a:p>
            <a:pPr algn="ctr"/>
            <a:r>
              <a:rPr lang="it-IT" sz="4000" b="1" i="1" dirty="0">
                <a:solidFill>
                  <a:schemeClr val="accent1">
                    <a:lumMod val="75000"/>
                  </a:schemeClr>
                </a:solidFill>
                <a:latin typeface="Bookman Old Style" panose="02050604050505020204" pitchFamily="18" charset="0"/>
              </a:rPr>
              <a:t>«Recupero Filare Borbonico degli </a:t>
            </a:r>
            <a:r>
              <a:rPr lang="it-IT" sz="4000" b="1" i="1" dirty="0" err="1">
                <a:solidFill>
                  <a:schemeClr val="accent1">
                    <a:lumMod val="75000"/>
                  </a:schemeClr>
                </a:solidFill>
                <a:latin typeface="Bookman Old Style" panose="02050604050505020204" pitchFamily="18" charset="0"/>
              </a:rPr>
              <a:t>Astroni</a:t>
            </a:r>
            <a:r>
              <a:rPr lang="it-IT" sz="4000" b="1" i="1" dirty="0">
                <a:solidFill>
                  <a:schemeClr val="accent1">
                    <a:lumMod val="75000"/>
                  </a:schemeClr>
                </a:solidFill>
                <a:latin typeface="Bookman Old Style" panose="02050604050505020204" pitchFamily="18" charset="0"/>
              </a:rPr>
              <a:t>»</a:t>
            </a:r>
          </a:p>
        </p:txBody>
      </p:sp>
    </p:spTree>
    <p:extLst>
      <p:ext uri="{BB962C8B-B14F-4D97-AF65-F5344CB8AC3E}">
        <p14:creationId xmlns:p14="http://schemas.microsoft.com/office/powerpoint/2010/main" val="41716499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B5D61DE-6AC4-45CE-BC42-81DC39234736}"/>
              </a:ext>
            </a:extLst>
          </p:cNvPr>
          <p:cNvPicPr>
            <a:picLocks noChangeAspect="1"/>
          </p:cNvPicPr>
          <p:nvPr/>
        </p:nvPicPr>
        <p:blipFill rotWithShape="1">
          <a:blip r:embed="rId2">
            <a:extLst>
              <a:ext uri="{28A0092B-C50C-407E-A947-70E740481C1C}">
                <a14:useLocalDpi xmlns:a14="http://schemas.microsoft.com/office/drawing/2010/main" val="0"/>
              </a:ext>
            </a:extLst>
          </a:blip>
          <a:srcRect t="20343" r="-2" b="22488"/>
          <a:stretch/>
        </p:blipFill>
        <p:spPr>
          <a:xfrm>
            <a:off x="7794519" y="3506112"/>
            <a:ext cx="4397481"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pic>
        <p:nvPicPr>
          <p:cNvPr id="6" name="Immagine 5">
            <a:extLst>
              <a:ext uri="{FF2B5EF4-FFF2-40B4-BE49-F238E27FC236}">
                <a16:creationId xmlns:a16="http://schemas.microsoft.com/office/drawing/2014/main" id="{A8CF2D53-E5EC-415C-9F10-A2333AEA15A1}"/>
              </a:ext>
            </a:extLst>
          </p:cNvPr>
          <p:cNvPicPr>
            <a:picLocks noChangeAspect="1"/>
          </p:cNvPicPr>
          <p:nvPr/>
        </p:nvPicPr>
        <p:blipFill rotWithShape="1">
          <a:blip r:embed="rId3">
            <a:extLst>
              <a:ext uri="{28A0092B-C50C-407E-A947-70E740481C1C}">
                <a14:useLocalDpi xmlns:a14="http://schemas.microsoft.com/office/drawing/2010/main" val="0"/>
              </a:ext>
            </a:extLst>
          </a:blip>
          <a:srcRect l="15777" r="5529" b="2"/>
          <a:stretch/>
        </p:blipFill>
        <p:spPr>
          <a:xfrm>
            <a:off x="20" y="10"/>
            <a:ext cx="9154673"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8" name="Immagine 7">
            <a:extLst>
              <a:ext uri="{FF2B5EF4-FFF2-40B4-BE49-F238E27FC236}">
                <a16:creationId xmlns:a16="http://schemas.microsoft.com/office/drawing/2014/main" id="{68CA86E4-B6E1-4E71-A7EB-ACCCAF9FB376}"/>
              </a:ext>
            </a:extLst>
          </p:cNvPr>
          <p:cNvPicPr>
            <a:picLocks noChangeAspect="1"/>
          </p:cNvPicPr>
          <p:nvPr/>
        </p:nvPicPr>
        <p:blipFill rotWithShape="1">
          <a:blip r:embed="rId4">
            <a:extLst>
              <a:ext uri="{28A0092B-C50C-407E-A947-70E740481C1C}">
                <a14:useLocalDpi xmlns:a14="http://schemas.microsoft.com/office/drawing/2010/main" val="0"/>
              </a:ext>
            </a:extLst>
          </a:blip>
          <a:srcRect t="5466" r="3" b="20465"/>
          <a:stretch/>
        </p:blipFill>
        <p:spPr>
          <a:xfrm>
            <a:off x="6168189" y="10"/>
            <a:ext cx="6023811"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16818880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DF98584-EABA-4028-8680-F6F8D9F11FA2}"/>
              </a:ext>
            </a:extLst>
          </p:cNvPr>
          <p:cNvPicPr>
            <a:picLocks noChangeAspect="1"/>
          </p:cNvPicPr>
          <p:nvPr/>
        </p:nvPicPr>
        <p:blipFill rotWithShape="1">
          <a:blip r:embed="rId2">
            <a:extLst>
              <a:ext uri="{28A0092B-C50C-407E-A947-70E740481C1C}">
                <a14:useLocalDpi xmlns:a14="http://schemas.microsoft.com/office/drawing/2010/main" val="0"/>
              </a:ext>
            </a:extLst>
          </a:blip>
          <a:srcRect l="9658"/>
          <a:stretch/>
        </p:blipFill>
        <p:spPr>
          <a:xfrm>
            <a:off x="-1" y="0"/>
            <a:ext cx="9316847" cy="685800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15" name="Immagine 14">
            <a:extLst>
              <a:ext uri="{FF2B5EF4-FFF2-40B4-BE49-F238E27FC236}">
                <a16:creationId xmlns:a16="http://schemas.microsoft.com/office/drawing/2014/main" id="{A5FABDE3-D7F3-40D4-9112-A24EA33AE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499" y="108471"/>
            <a:ext cx="2906912" cy="1662023"/>
          </a:xfrm>
          <a:prstGeom prst="rect">
            <a:avLst/>
          </a:prstGeom>
        </p:spPr>
      </p:pic>
      <p:pic>
        <p:nvPicPr>
          <p:cNvPr id="16" name="Immagine 15">
            <a:extLst>
              <a:ext uri="{FF2B5EF4-FFF2-40B4-BE49-F238E27FC236}">
                <a16:creationId xmlns:a16="http://schemas.microsoft.com/office/drawing/2014/main" id="{571BEC16-BA00-4703-B0B8-3CCAE6D6C416}"/>
              </a:ext>
            </a:extLst>
          </p:cNvPr>
          <p:cNvPicPr>
            <a:picLocks noChangeAspect="1"/>
          </p:cNvPicPr>
          <p:nvPr/>
        </p:nvPicPr>
        <p:blipFill rotWithShape="1">
          <a:blip r:embed="rId4">
            <a:extLst>
              <a:ext uri="{28A0092B-C50C-407E-A947-70E740481C1C}">
                <a14:useLocalDpi xmlns:a14="http://schemas.microsoft.com/office/drawing/2010/main" val="0"/>
              </a:ext>
            </a:extLst>
          </a:blip>
          <a:srcRect t="19692" r="69365" b="64923"/>
          <a:stretch/>
        </p:blipFill>
        <p:spPr>
          <a:xfrm>
            <a:off x="8243232" y="1878965"/>
            <a:ext cx="2987456" cy="1160585"/>
          </a:xfrm>
          <a:prstGeom prst="rect">
            <a:avLst/>
          </a:prstGeom>
        </p:spPr>
      </p:pic>
      <p:cxnSp>
        <p:nvCxnSpPr>
          <p:cNvPr id="18" name="Connettore diritto 17">
            <a:extLst>
              <a:ext uri="{FF2B5EF4-FFF2-40B4-BE49-F238E27FC236}">
                <a16:creationId xmlns:a16="http://schemas.microsoft.com/office/drawing/2014/main" id="{D0B724E5-58B8-43FE-8A61-5CA3A931CC52}"/>
              </a:ext>
            </a:extLst>
          </p:cNvPr>
          <p:cNvCxnSpPr/>
          <p:nvPr/>
        </p:nvCxnSpPr>
        <p:spPr>
          <a:xfrm>
            <a:off x="8192499" y="3559126"/>
            <a:ext cx="3328941"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olo 18">
            <a:extLst>
              <a:ext uri="{FF2B5EF4-FFF2-40B4-BE49-F238E27FC236}">
                <a16:creationId xmlns:a16="http://schemas.microsoft.com/office/drawing/2014/main" id="{A585CA51-7C07-429D-8D35-9CA4C4F41E2B}"/>
              </a:ext>
            </a:extLst>
          </p:cNvPr>
          <p:cNvSpPr>
            <a:spLocks noGrp="1"/>
          </p:cNvSpPr>
          <p:nvPr>
            <p:ph type="title"/>
          </p:nvPr>
        </p:nvSpPr>
        <p:spPr>
          <a:xfrm>
            <a:off x="8797806" y="4347275"/>
            <a:ext cx="2951922" cy="1325563"/>
          </a:xfrm>
        </p:spPr>
        <p:txBody>
          <a:bodyPr>
            <a:normAutofit fontScale="90000"/>
          </a:bodyPr>
          <a:lstStyle/>
          <a:p>
            <a:pPr algn="ctr"/>
            <a:r>
              <a:rPr lang="it-IT" sz="4000" b="1" i="1" dirty="0">
                <a:solidFill>
                  <a:schemeClr val="accent1">
                    <a:lumMod val="75000"/>
                  </a:schemeClr>
                </a:solidFill>
                <a:latin typeface="Bookman Old Style" panose="02050604050505020204" pitchFamily="18" charset="0"/>
              </a:rPr>
              <a:t>«Con AVEP – Una lasagna per la vita»</a:t>
            </a:r>
          </a:p>
        </p:txBody>
      </p:sp>
    </p:spTree>
    <p:extLst>
      <p:ext uri="{BB962C8B-B14F-4D97-AF65-F5344CB8AC3E}">
        <p14:creationId xmlns:p14="http://schemas.microsoft.com/office/powerpoint/2010/main" val="41824290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F9A771-95C1-4441-A075-732EDDB3CA05}"/>
              </a:ext>
            </a:extLst>
          </p:cNvPr>
          <p:cNvSpPr>
            <a:spLocks noGrp="1"/>
          </p:cNvSpPr>
          <p:nvPr>
            <p:ph type="ctrTitle"/>
          </p:nvPr>
        </p:nvSpPr>
        <p:spPr>
          <a:xfrm>
            <a:off x="329694" y="0"/>
            <a:ext cx="3483686" cy="907440"/>
          </a:xfrm>
        </p:spPr>
        <p:txBody>
          <a:bodyPr>
            <a:normAutofit/>
          </a:bodyPr>
          <a:lstStyle/>
          <a:p>
            <a:r>
              <a:rPr lang="it-IT" sz="2400" i="1" dirty="0">
                <a:solidFill>
                  <a:schemeClr val="accent1">
                    <a:lumMod val="75000"/>
                  </a:schemeClr>
                </a:solidFill>
                <a:latin typeface="Segoe UI Semibold" panose="020B0702040204020203" pitchFamily="34" charset="0"/>
                <a:cs typeface="Segoe UI Semibold" panose="020B0702040204020203" pitchFamily="34" charset="0"/>
              </a:rPr>
              <a:t>I progetti di Club a.r.2017-2018</a:t>
            </a:r>
          </a:p>
        </p:txBody>
      </p:sp>
      <p:pic>
        <p:nvPicPr>
          <p:cNvPr id="6" name="Immagine 5">
            <a:extLst>
              <a:ext uri="{FF2B5EF4-FFF2-40B4-BE49-F238E27FC236}">
                <a16:creationId xmlns:a16="http://schemas.microsoft.com/office/drawing/2014/main" id="{9BD53385-6163-40F1-AA46-25DD99EDF78A}"/>
              </a:ext>
            </a:extLst>
          </p:cNvPr>
          <p:cNvPicPr>
            <a:picLocks noChangeAspect="1"/>
          </p:cNvPicPr>
          <p:nvPr/>
        </p:nvPicPr>
        <p:blipFill rotWithShape="1">
          <a:blip r:embed="rId2">
            <a:extLst>
              <a:ext uri="{28A0092B-C50C-407E-A947-70E740481C1C}">
                <a14:useLocalDpi xmlns:a14="http://schemas.microsoft.com/office/drawing/2010/main" val="0"/>
              </a:ext>
            </a:extLst>
          </a:blip>
          <a:srcRect l="33547" b="25949"/>
          <a:stretch/>
        </p:blipFill>
        <p:spPr>
          <a:xfrm>
            <a:off x="4236445" y="0"/>
            <a:ext cx="7955556" cy="6858000"/>
          </a:xfrm>
          <a:prstGeom prst="rect">
            <a:avLst/>
          </a:prstGeom>
        </p:spPr>
      </p:pic>
      <p:sp>
        <p:nvSpPr>
          <p:cNvPr id="7" name="Titolo 1">
            <a:extLst>
              <a:ext uri="{FF2B5EF4-FFF2-40B4-BE49-F238E27FC236}">
                <a16:creationId xmlns:a16="http://schemas.microsoft.com/office/drawing/2014/main" id="{7C080CBA-7FCC-478E-A8E4-255E53421696}"/>
              </a:ext>
            </a:extLst>
          </p:cNvPr>
          <p:cNvSpPr txBox="1">
            <a:spLocks/>
          </p:cNvSpPr>
          <p:nvPr/>
        </p:nvSpPr>
        <p:spPr>
          <a:xfrm>
            <a:off x="329693" y="1883284"/>
            <a:ext cx="3483686" cy="1254134"/>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Segoe UI Semibold" panose="020B0702040204020203" pitchFamily="34" charset="0"/>
                <a:ea typeface="+mj-ea"/>
                <a:cs typeface="Segoe UI Semibold" panose="020B0702040204020203" pitchFamily="34" charset="0"/>
              </a:rPr>
              <a:t>Progetto «</a:t>
            </a:r>
            <a:r>
              <a:rPr kumimoji="0" lang="it-IT" sz="2800" b="0" i="0" u="none" strike="noStrike" kern="1200" cap="none" spc="0" normalizeH="0" baseline="0" noProof="0" dirty="0" err="1">
                <a:ln>
                  <a:noFill/>
                </a:ln>
                <a:solidFill>
                  <a:prstClr val="black"/>
                </a:solidFill>
                <a:effectLst/>
                <a:uLnTx/>
                <a:uFillTx/>
                <a:latin typeface="Segoe UI Semibold" panose="020B0702040204020203" pitchFamily="34" charset="0"/>
                <a:ea typeface="+mj-ea"/>
                <a:cs typeface="Segoe UI Semibold" panose="020B0702040204020203" pitchFamily="34" charset="0"/>
              </a:rPr>
              <a:t>Health</a:t>
            </a:r>
            <a:r>
              <a:rPr kumimoji="0" lang="it-IT" sz="2800" b="0" i="0" u="none" strike="noStrike" kern="1200" cap="none" spc="0" normalizeH="0" baseline="0" noProof="0" dirty="0">
                <a:ln>
                  <a:noFill/>
                </a:ln>
                <a:solidFill>
                  <a:prstClr val="black"/>
                </a:solidFill>
                <a:effectLst/>
                <a:uLnTx/>
                <a:uFillTx/>
                <a:latin typeface="Segoe UI Semibold" panose="020B0702040204020203" pitchFamily="34" charset="0"/>
                <a:ea typeface="+mj-ea"/>
                <a:cs typeface="Segoe UI Semibold" panose="020B0702040204020203" pitchFamily="34" charset="0"/>
              </a:rPr>
              <a:t> Point» – Scuole della Salute Emotiva e Comportamentale</a:t>
            </a:r>
          </a:p>
        </p:txBody>
      </p:sp>
      <p:sp>
        <p:nvSpPr>
          <p:cNvPr id="8" name="Titolo 1">
            <a:extLst>
              <a:ext uri="{FF2B5EF4-FFF2-40B4-BE49-F238E27FC236}">
                <a16:creationId xmlns:a16="http://schemas.microsoft.com/office/drawing/2014/main" id="{A09D4A6C-A558-4FB6-B166-72E2D3617261}"/>
              </a:ext>
            </a:extLst>
          </p:cNvPr>
          <p:cNvSpPr txBox="1">
            <a:spLocks/>
          </p:cNvSpPr>
          <p:nvPr/>
        </p:nvSpPr>
        <p:spPr>
          <a:xfrm>
            <a:off x="329693" y="3266916"/>
            <a:ext cx="3483686" cy="7779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Segoe UI Semibold" panose="020B0702040204020203" pitchFamily="34" charset="0"/>
                <a:ea typeface="+mj-ea"/>
                <a:cs typeface="Segoe UI Semibold" panose="020B0702040204020203" pitchFamily="34" charset="0"/>
              </a:rPr>
              <a:t>Progetto Giardino degli Scalzi</a:t>
            </a:r>
          </a:p>
        </p:txBody>
      </p:sp>
      <p:sp>
        <p:nvSpPr>
          <p:cNvPr id="9" name="Titolo 1">
            <a:extLst>
              <a:ext uri="{FF2B5EF4-FFF2-40B4-BE49-F238E27FC236}">
                <a16:creationId xmlns:a16="http://schemas.microsoft.com/office/drawing/2014/main" id="{5562E95D-887F-40E9-B4E3-3E2334F2712B}"/>
              </a:ext>
            </a:extLst>
          </p:cNvPr>
          <p:cNvSpPr txBox="1">
            <a:spLocks/>
          </p:cNvSpPr>
          <p:nvPr/>
        </p:nvSpPr>
        <p:spPr>
          <a:xfrm>
            <a:off x="329693" y="975844"/>
            <a:ext cx="3483686" cy="907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2400" dirty="0">
                <a:latin typeface="Segoe UI Semibold" panose="020B0702040204020203" pitchFamily="34" charset="0"/>
                <a:cs typeface="Segoe UI Semibold" panose="020B0702040204020203" pitchFamily="34" charset="0"/>
              </a:rPr>
              <a:t>«Progetto Seconda Chance»</a:t>
            </a:r>
          </a:p>
        </p:txBody>
      </p:sp>
      <p:sp>
        <p:nvSpPr>
          <p:cNvPr id="10" name="Rettangolo 9">
            <a:extLst>
              <a:ext uri="{FF2B5EF4-FFF2-40B4-BE49-F238E27FC236}">
                <a16:creationId xmlns:a16="http://schemas.microsoft.com/office/drawing/2014/main" id="{C83327CE-2A50-469D-A654-2BA876CDF20B}"/>
              </a:ext>
            </a:extLst>
          </p:cNvPr>
          <p:cNvSpPr/>
          <p:nvPr/>
        </p:nvSpPr>
        <p:spPr>
          <a:xfrm>
            <a:off x="187163" y="4058031"/>
            <a:ext cx="3768745" cy="2677656"/>
          </a:xfrm>
          <a:prstGeom prst="rect">
            <a:avLst/>
          </a:prstGeom>
        </p:spPr>
        <p:txBody>
          <a:bodyPr wrap="square">
            <a:spAutoFit/>
          </a:bodyPr>
          <a:lstStyle/>
          <a:p>
            <a:pPr algn="ctr"/>
            <a:r>
              <a:rPr lang="it-IT" sz="2400" i="0" u="none" strike="noStrike" baseline="0" dirty="0">
                <a:latin typeface="Segoe UI Semibold" panose="020B0702040204020203" pitchFamily="34" charset="0"/>
                <a:cs typeface="Segoe UI Semibold" panose="020B0702040204020203" pitchFamily="34" charset="0"/>
              </a:rPr>
              <a:t>«Premio Siciliano»</a:t>
            </a:r>
          </a:p>
          <a:p>
            <a:pPr algn="ctr"/>
            <a:r>
              <a:rPr lang="it-IT" sz="2400" dirty="0">
                <a:latin typeface="Segoe UI Semibold" panose="020B0702040204020203" pitchFamily="34" charset="0"/>
                <a:cs typeface="Segoe UI Semibold" panose="020B0702040204020203" pitchFamily="34" charset="0"/>
              </a:rPr>
              <a:t>Premio «Castel dell’Ovo»</a:t>
            </a:r>
          </a:p>
          <a:p>
            <a:pPr algn="ctr"/>
            <a:r>
              <a:rPr lang="it-IT" sz="2400" dirty="0">
                <a:latin typeface="Segoe UI Semibold" panose="020B0702040204020203" pitchFamily="34" charset="0"/>
                <a:cs typeface="Segoe UI Semibold" panose="020B0702040204020203" pitchFamily="34" charset="0"/>
              </a:rPr>
              <a:t>Restauro Vasca Bronzea - MANN</a:t>
            </a:r>
          </a:p>
          <a:p>
            <a:pPr algn="ctr"/>
            <a:r>
              <a:rPr lang="it-IT" sz="2400" i="0" u="none" strike="noStrike" baseline="0" dirty="0">
                <a:latin typeface="Segoe UI Semibold" panose="020B0702040204020203" pitchFamily="34" charset="0"/>
                <a:cs typeface="Segoe UI Semibold" panose="020B0702040204020203" pitchFamily="34" charset="0"/>
              </a:rPr>
              <a:t>Progetto Etica e Legalità</a:t>
            </a:r>
          </a:p>
          <a:p>
            <a:pPr algn="ctr"/>
            <a:r>
              <a:rPr lang="it-IT" sz="2400" dirty="0">
                <a:latin typeface="Segoe UI Semibold" panose="020B0702040204020203" pitchFamily="34" charset="0"/>
                <a:cs typeface="Segoe UI Semibold" panose="020B0702040204020203" pitchFamily="34" charset="0"/>
              </a:rPr>
              <a:t>Borsa di studio «Salvo </a:t>
            </a:r>
            <a:r>
              <a:rPr lang="it-IT" sz="2400" dirty="0" err="1">
                <a:latin typeface="Segoe UI Semibold" panose="020B0702040204020203" pitchFamily="34" charset="0"/>
                <a:cs typeface="Segoe UI Semibold" panose="020B0702040204020203" pitchFamily="34" charset="0"/>
              </a:rPr>
              <a:t>Sapio</a:t>
            </a:r>
            <a:r>
              <a:rPr lang="it-IT" sz="2400" dirty="0">
                <a:latin typeface="Segoe UI Semibold" panose="020B0702040204020203" pitchFamily="34" charset="0"/>
                <a:cs typeface="Segoe UI Semibold" panose="020B0702040204020203" pitchFamily="34" charset="0"/>
              </a:rPr>
              <a:t>»</a:t>
            </a:r>
            <a:endParaRPr lang="it-IT" sz="2400" i="0" u="none" strike="noStrike" baseline="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0367904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64E23E2-7440-4E36-A67B-0F88C5F7E1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6949AE-010D-4C18-8AED-7872085ADD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a:solidFill>
              <a:srgbClr val="D35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B74D62C1-194A-4651-80BB-F685CDDC95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180" y="1903507"/>
            <a:ext cx="5129784" cy="3065046"/>
          </a:xfrm>
          <a:prstGeom prst="rect">
            <a:avLst/>
          </a:prstGeom>
        </p:spPr>
      </p:pic>
      <p:sp>
        <p:nvSpPr>
          <p:cNvPr id="15" name="Rectangle 14">
            <a:extLst>
              <a:ext uri="{FF2B5EF4-FFF2-40B4-BE49-F238E27FC236}">
                <a16:creationId xmlns:a16="http://schemas.microsoft.com/office/drawing/2014/main" id="{FE54AADB-50C7-4293-94C0-27361A32B8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a:solidFill>
              <a:srgbClr val="D35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a:extLst>
              <a:ext uri="{FF2B5EF4-FFF2-40B4-BE49-F238E27FC236}">
                <a16:creationId xmlns:a16="http://schemas.microsoft.com/office/drawing/2014/main" id="{4F75200B-8CF9-42FC-817D-D8DABE7B5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1034" y="1986248"/>
            <a:ext cx="5129784" cy="2885503"/>
          </a:xfrm>
          <a:prstGeom prst="rect">
            <a:avLst/>
          </a:prstGeom>
        </p:spPr>
      </p:pic>
    </p:spTree>
    <p:extLst>
      <p:ext uri="{BB962C8B-B14F-4D97-AF65-F5344CB8AC3E}">
        <p14:creationId xmlns:p14="http://schemas.microsoft.com/office/powerpoint/2010/main" val="14781852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DF98584-EABA-4028-8680-F6F8D9F11FA2}"/>
              </a:ext>
            </a:extLst>
          </p:cNvPr>
          <p:cNvPicPr>
            <a:picLocks noChangeAspect="1"/>
          </p:cNvPicPr>
          <p:nvPr/>
        </p:nvPicPr>
        <p:blipFill rotWithShape="1">
          <a:blip r:embed="rId2">
            <a:extLst>
              <a:ext uri="{28A0092B-C50C-407E-A947-70E740481C1C}">
                <a14:useLocalDpi xmlns:a14="http://schemas.microsoft.com/office/drawing/2010/main" val="0"/>
              </a:ext>
            </a:extLst>
          </a:blip>
          <a:srcRect l="18559"/>
          <a:stretch/>
        </p:blipFill>
        <p:spPr>
          <a:xfrm>
            <a:off x="0" y="0"/>
            <a:ext cx="9929332" cy="685800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15" name="Immagine 14">
            <a:extLst>
              <a:ext uri="{FF2B5EF4-FFF2-40B4-BE49-F238E27FC236}">
                <a16:creationId xmlns:a16="http://schemas.microsoft.com/office/drawing/2014/main" id="{A5FABDE3-D7F3-40D4-9112-A24EA33AE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499" y="108471"/>
            <a:ext cx="2906912" cy="1662023"/>
          </a:xfrm>
          <a:prstGeom prst="rect">
            <a:avLst/>
          </a:prstGeom>
        </p:spPr>
      </p:pic>
      <p:pic>
        <p:nvPicPr>
          <p:cNvPr id="16" name="Immagine 15">
            <a:extLst>
              <a:ext uri="{FF2B5EF4-FFF2-40B4-BE49-F238E27FC236}">
                <a16:creationId xmlns:a16="http://schemas.microsoft.com/office/drawing/2014/main" id="{571BEC16-BA00-4703-B0B8-3CCAE6D6C416}"/>
              </a:ext>
            </a:extLst>
          </p:cNvPr>
          <p:cNvPicPr>
            <a:picLocks noChangeAspect="1"/>
          </p:cNvPicPr>
          <p:nvPr/>
        </p:nvPicPr>
        <p:blipFill rotWithShape="1">
          <a:blip r:embed="rId4">
            <a:extLst>
              <a:ext uri="{28A0092B-C50C-407E-A947-70E740481C1C}">
                <a14:useLocalDpi xmlns:a14="http://schemas.microsoft.com/office/drawing/2010/main" val="0"/>
              </a:ext>
            </a:extLst>
          </a:blip>
          <a:srcRect t="19692" r="69365" b="64923"/>
          <a:stretch/>
        </p:blipFill>
        <p:spPr>
          <a:xfrm>
            <a:off x="8243232" y="1878965"/>
            <a:ext cx="2987456" cy="1160585"/>
          </a:xfrm>
          <a:prstGeom prst="rect">
            <a:avLst/>
          </a:prstGeom>
        </p:spPr>
      </p:pic>
      <p:cxnSp>
        <p:nvCxnSpPr>
          <p:cNvPr id="18" name="Connettore diritto 17">
            <a:extLst>
              <a:ext uri="{FF2B5EF4-FFF2-40B4-BE49-F238E27FC236}">
                <a16:creationId xmlns:a16="http://schemas.microsoft.com/office/drawing/2014/main" id="{D0B724E5-58B8-43FE-8A61-5CA3A931CC52}"/>
              </a:ext>
            </a:extLst>
          </p:cNvPr>
          <p:cNvCxnSpPr/>
          <p:nvPr/>
        </p:nvCxnSpPr>
        <p:spPr>
          <a:xfrm>
            <a:off x="8192499" y="3559126"/>
            <a:ext cx="3328941"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olo 18">
            <a:extLst>
              <a:ext uri="{FF2B5EF4-FFF2-40B4-BE49-F238E27FC236}">
                <a16:creationId xmlns:a16="http://schemas.microsoft.com/office/drawing/2014/main" id="{A585CA51-7C07-429D-8D35-9CA4C4F41E2B}"/>
              </a:ext>
            </a:extLst>
          </p:cNvPr>
          <p:cNvSpPr>
            <a:spLocks noGrp="1"/>
          </p:cNvSpPr>
          <p:nvPr>
            <p:ph type="title"/>
          </p:nvPr>
        </p:nvSpPr>
        <p:spPr>
          <a:xfrm>
            <a:off x="9038411" y="4413260"/>
            <a:ext cx="2951922" cy="1325563"/>
          </a:xfrm>
        </p:spPr>
        <p:txBody>
          <a:bodyPr>
            <a:normAutofit fontScale="90000"/>
          </a:bodyPr>
          <a:lstStyle/>
          <a:p>
            <a:pPr algn="ctr"/>
            <a:r>
              <a:rPr lang="it-IT" sz="4000" b="1" i="1" dirty="0">
                <a:solidFill>
                  <a:schemeClr val="accent1">
                    <a:lumMod val="75000"/>
                  </a:schemeClr>
                </a:solidFill>
                <a:latin typeface="Bookman Old Style" panose="02050604050505020204" pitchFamily="18" charset="0"/>
              </a:rPr>
              <a:t>«</a:t>
            </a:r>
            <a:r>
              <a:rPr lang="it-IT" sz="3100" b="1" i="1" dirty="0">
                <a:solidFill>
                  <a:schemeClr val="accent1">
                    <a:lumMod val="75000"/>
                  </a:schemeClr>
                </a:solidFill>
                <a:latin typeface="Bookman Old Style" panose="02050604050505020204" pitchFamily="18" charset="0"/>
              </a:rPr>
              <a:t>Festa dell’Estate a Città della Scienza»</a:t>
            </a:r>
          </a:p>
        </p:txBody>
      </p:sp>
    </p:spTree>
    <p:extLst>
      <p:ext uri="{BB962C8B-B14F-4D97-AF65-F5344CB8AC3E}">
        <p14:creationId xmlns:p14="http://schemas.microsoft.com/office/powerpoint/2010/main" val="20012993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08837EFC-C640-4F11-BB83-0002664C5E0E}"/>
              </a:ext>
            </a:extLst>
          </p:cNvPr>
          <p:cNvPicPr>
            <a:picLocks noChangeAspect="1"/>
          </p:cNvPicPr>
          <p:nvPr/>
        </p:nvPicPr>
        <p:blipFill rotWithShape="1">
          <a:blip r:embed="rId2">
            <a:extLst>
              <a:ext uri="{28A0092B-C50C-407E-A947-70E740481C1C}">
                <a14:useLocalDpi xmlns:a14="http://schemas.microsoft.com/office/drawing/2010/main" val="0"/>
              </a:ext>
            </a:extLst>
          </a:blip>
          <a:srcRect l="3492" r="7601"/>
          <a:stretch/>
        </p:blipFill>
        <p:spPr>
          <a:xfrm>
            <a:off x="-182861" y="154754"/>
            <a:ext cx="9467537"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4" name="Immagine 3">
            <a:extLst>
              <a:ext uri="{FF2B5EF4-FFF2-40B4-BE49-F238E27FC236}">
                <a16:creationId xmlns:a16="http://schemas.microsoft.com/office/drawing/2014/main" id="{AEB6D031-CCFB-454E-8A9F-16B2721A779C}"/>
              </a:ext>
            </a:extLst>
          </p:cNvPr>
          <p:cNvPicPr>
            <a:picLocks noChangeAspect="1"/>
          </p:cNvPicPr>
          <p:nvPr/>
        </p:nvPicPr>
        <p:blipFill rotWithShape="1">
          <a:blip r:embed="rId3">
            <a:extLst>
              <a:ext uri="{28A0092B-C50C-407E-A947-70E740481C1C}">
                <a14:useLocalDpi xmlns:a14="http://schemas.microsoft.com/office/drawing/2010/main" val="0"/>
              </a:ext>
            </a:extLst>
          </a:blip>
          <a:srcRect l="7021" r="30858"/>
          <a:stretch/>
        </p:blipFill>
        <p:spPr>
          <a:xfrm>
            <a:off x="5607473" y="154754"/>
            <a:ext cx="6629803"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37856181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DF98584-EABA-4028-8680-F6F8D9F11FA2}"/>
              </a:ext>
            </a:extLst>
          </p:cNvPr>
          <p:cNvPicPr>
            <a:picLocks noChangeAspect="1"/>
          </p:cNvPicPr>
          <p:nvPr/>
        </p:nvPicPr>
        <p:blipFill rotWithShape="1">
          <a:blip r:embed="rId2">
            <a:extLst>
              <a:ext uri="{28A0092B-C50C-407E-A947-70E740481C1C}">
                <a14:useLocalDpi xmlns:a14="http://schemas.microsoft.com/office/drawing/2010/main" val="0"/>
              </a:ext>
            </a:extLst>
          </a:blip>
          <a:srcRect l="18629" r="15788"/>
          <a:stretch/>
        </p:blipFill>
        <p:spPr>
          <a:xfrm>
            <a:off x="0" y="-145774"/>
            <a:ext cx="9826388" cy="7003774"/>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15" name="Immagine 14">
            <a:extLst>
              <a:ext uri="{FF2B5EF4-FFF2-40B4-BE49-F238E27FC236}">
                <a16:creationId xmlns:a16="http://schemas.microsoft.com/office/drawing/2014/main" id="{A5FABDE3-D7F3-40D4-9112-A24EA33AE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499" y="108471"/>
            <a:ext cx="2906912" cy="1662023"/>
          </a:xfrm>
          <a:prstGeom prst="rect">
            <a:avLst/>
          </a:prstGeom>
        </p:spPr>
      </p:pic>
      <p:pic>
        <p:nvPicPr>
          <p:cNvPr id="16" name="Immagine 15">
            <a:extLst>
              <a:ext uri="{FF2B5EF4-FFF2-40B4-BE49-F238E27FC236}">
                <a16:creationId xmlns:a16="http://schemas.microsoft.com/office/drawing/2014/main" id="{571BEC16-BA00-4703-B0B8-3CCAE6D6C416}"/>
              </a:ext>
            </a:extLst>
          </p:cNvPr>
          <p:cNvPicPr>
            <a:picLocks noChangeAspect="1"/>
          </p:cNvPicPr>
          <p:nvPr/>
        </p:nvPicPr>
        <p:blipFill rotWithShape="1">
          <a:blip r:embed="rId4">
            <a:extLst>
              <a:ext uri="{28A0092B-C50C-407E-A947-70E740481C1C}">
                <a14:useLocalDpi xmlns:a14="http://schemas.microsoft.com/office/drawing/2010/main" val="0"/>
              </a:ext>
            </a:extLst>
          </a:blip>
          <a:srcRect t="19692" r="69365" b="64923"/>
          <a:stretch/>
        </p:blipFill>
        <p:spPr>
          <a:xfrm>
            <a:off x="8243232" y="1878965"/>
            <a:ext cx="2987456" cy="1160585"/>
          </a:xfrm>
          <a:prstGeom prst="rect">
            <a:avLst/>
          </a:prstGeom>
        </p:spPr>
      </p:pic>
      <p:cxnSp>
        <p:nvCxnSpPr>
          <p:cNvPr id="18" name="Connettore diritto 17">
            <a:extLst>
              <a:ext uri="{FF2B5EF4-FFF2-40B4-BE49-F238E27FC236}">
                <a16:creationId xmlns:a16="http://schemas.microsoft.com/office/drawing/2014/main" id="{D0B724E5-58B8-43FE-8A61-5CA3A931CC52}"/>
              </a:ext>
            </a:extLst>
          </p:cNvPr>
          <p:cNvCxnSpPr/>
          <p:nvPr/>
        </p:nvCxnSpPr>
        <p:spPr>
          <a:xfrm>
            <a:off x="8192499" y="3559126"/>
            <a:ext cx="3328941"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olo 18">
            <a:extLst>
              <a:ext uri="{FF2B5EF4-FFF2-40B4-BE49-F238E27FC236}">
                <a16:creationId xmlns:a16="http://schemas.microsoft.com/office/drawing/2014/main" id="{A585CA51-7C07-429D-8D35-9CA4C4F41E2B}"/>
              </a:ext>
            </a:extLst>
          </p:cNvPr>
          <p:cNvSpPr>
            <a:spLocks noGrp="1"/>
          </p:cNvSpPr>
          <p:nvPr>
            <p:ph type="title"/>
          </p:nvPr>
        </p:nvSpPr>
        <p:spPr>
          <a:xfrm>
            <a:off x="9038411" y="4413260"/>
            <a:ext cx="2951922" cy="1325563"/>
          </a:xfrm>
        </p:spPr>
        <p:txBody>
          <a:bodyPr>
            <a:normAutofit fontScale="90000"/>
          </a:bodyPr>
          <a:lstStyle/>
          <a:p>
            <a:pPr algn="ctr"/>
            <a:r>
              <a:rPr lang="it-IT" sz="4000" b="1" i="1" dirty="0">
                <a:solidFill>
                  <a:schemeClr val="accent1">
                    <a:lumMod val="75000"/>
                  </a:schemeClr>
                </a:solidFill>
                <a:latin typeface="Bookman Old Style" panose="02050604050505020204" pitchFamily="18" charset="0"/>
              </a:rPr>
              <a:t>«</a:t>
            </a:r>
            <a:r>
              <a:rPr lang="it-IT" sz="3100" b="1" i="1" dirty="0">
                <a:solidFill>
                  <a:schemeClr val="accent1">
                    <a:lumMod val="75000"/>
                  </a:schemeClr>
                </a:solidFill>
                <a:latin typeface="Bookman Old Style" panose="02050604050505020204" pitchFamily="18" charset="0"/>
              </a:rPr>
              <a:t>Progetto Restituire la dignità»</a:t>
            </a:r>
          </a:p>
        </p:txBody>
      </p:sp>
    </p:spTree>
    <p:extLst>
      <p:ext uri="{BB962C8B-B14F-4D97-AF65-F5344CB8AC3E}">
        <p14:creationId xmlns:p14="http://schemas.microsoft.com/office/powerpoint/2010/main" val="11541290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2AC6D7F-F068-4E11-BB06-F601D89BB9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magine 1">
            <a:extLst>
              <a:ext uri="{FF2B5EF4-FFF2-40B4-BE49-F238E27FC236}">
                <a16:creationId xmlns:a16="http://schemas.microsoft.com/office/drawing/2014/main" id="{F1E2D9C4-0594-47A7-8658-C6A4A6985FC9}"/>
              </a:ext>
            </a:extLst>
          </p:cNvPr>
          <p:cNvPicPr>
            <a:picLocks noChangeAspect="1"/>
          </p:cNvPicPr>
          <p:nvPr/>
        </p:nvPicPr>
        <p:blipFill>
          <a:blip r:embed="rId2"/>
          <a:stretch>
            <a:fillRect/>
          </a:stretch>
        </p:blipFill>
        <p:spPr>
          <a:xfrm>
            <a:off x="7884057" y="1459411"/>
            <a:ext cx="3796790" cy="2163973"/>
          </a:xfrm>
          <a:prstGeom prst="rect">
            <a:avLst/>
          </a:prstGeom>
        </p:spPr>
      </p:pic>
      <p:sp>
        <p:nvSpPr>
          <p:cNvPr id="4" name="Segnaposto contenuto 3">
            <a:extLst>
              <a:ext uri="{FF2B5EF4-FFF2-40B4-BE49-F238E27FC236}">
                <a16:creationId xmlns:a16="http://schemas.microsoft.com/office/drawing/2014/main" id="{5FCB95D3-7C28-4E48-BAB2-6932FDD24903}"/>
              </a:ext>
            </a:extLst>
          </p:cNvPr>
          <p:cNvSpPr>
            <a:spLocks noGrp="1"/>
          </p:cNvSpPr>
          <p:nvPr>
            <p:ph idx="1"/>
          </p:nvPr>
        </p:nvSpPr>
        <p:spPr>
          <a:xfrm>
            <a:off x="38012" y="1903601"/>
            <a:ext cx="6480282" cy="5192938"/>
          </a:xfrm>
        </p:spPr>
        <p:txBody>
          <a:bodyPr anchor="t">
            <a:normAutofit/>
          </a:bodyPr>
          <a:lstStyle/>
          <a:p>
            <a:pPr marL="0" indent="0" algn="just">
              <a:buNone/>
            </a:pPr>
            <a:r>
              <a:rPr lang="it-IT" sz="2400" dirty="0">
                <a:latin typeface="Segoe UI Semibold" panose="020B0702040204020203" pitchFamily="34" charset="0"/>
                <a:cs typeface="Segoe UI Semibold" panose="020B0702040204020203" pitchFamily="34" charset="0"/>
              </a:rPr>
              <a:t>"Restituire la dignità" il progetto realizzato dai Club Rotary del Gruppo Partenopeo con il Comune di Napoli capofila il Rotary club Napoli Nord Est che ha permesso l'apertura di uno spazio docce a Palazzo Fuga, l'ex Albergo dei poveri, nel cuore del quartiere del Vasto di Napoli. Nella struttura è stato realizzato uno spazio accoglienza rivolto ai senza tetto con una stanza lavanderia, dalla quale si accede a due ambienti destinati a servizi igienici divisi per uomini e per donne. Sono presenti 6 wc, 6 lavabi e 8 docce, oltre ad un servizio per disabili completo per ciascuna delle due aree.</a:t>
            </a:r>
          </a:p>
          <a:p>
            <a:pPr marL="0" indent="0" algn="just">
              <a:buNone/>
            </a:pPr>
            <a:endParaRPr lang="it-IT" sz="2000" dirty="0"/>
          </a:p>
        </p:txBody>
      </p:sp>
      <p:sp>
        <p:nvSpPr>
          <p:cNvPr id="5" name="Titolo 18">
            <a:extLst>
              <a:ext uri="{FF2B5EF4-FFF2-40B4-BE49-F238E27FC236}">
                <a16:creationId xmlns:a16="http://schemas.microsoft.com/office/drawing/2014/main" id="{D9587518-C899-450F-AA75-A2287FAE4308}"/>
              </a:ext>
            </a:extLst>
          </p:cNvPr>
          <p:cNvSpPr>
            <a:spLocks noGrp="1"/>
          </p:cNvSpPr>
          <p:nvPr>
            <p:ph type="title"/>
          </p:nvPr>
        </p:nvSpPr>
        <p:spPr>
          <a:xfrm>
            <a:off x="231913" y="339499"/>
            <a:ext cx="6221895" cy="1325563"/>
          </a:xfrm>
        </p:spPr>
        <p:txBody>
          <a:bodyPr>
            <a:normAutofit/>
          </a:bodyPr>
          <a:lstStyle/>
          <a:p>
            <a:r>
              <a:rPr lang="it-IT" sz="2400" b="1" i="1" dirty="0">
                <a:latin typeface="Bookman Old Style" panose="02050604050505020204" pitchFamily="18" charset="0"/>
              </a:rPr>
              <a:t>«Progetto restituire la dignità»</a:t>
            </a:r>
          </a:p>
        </p:txBody>
      </p:sp>
    </p:spTree>
    <p:extLst>
      <p:ext uri="{BB962C8B-B14F-4D97-AF65-F5344CB8AC3E}">
        <p14:creationId xmlns:p14="http://schemas.microsoft.com/office/powerpoint/2010/main" val="21877039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D893D0-CA62-4C10-A0C9-7A6EAA6C2BC8}"/>
              </a:ext>
            </a:extLst>
          </p:cNvPr>
          <p:cNvSpPr>
            <a:spLocks noGrp="1"/>
          </p:cNvSpPr>
          <p:nvPr>
            <p:ph type="title"/>
          </p:nvPr>
        </p:nvSpPr>
        <p:spPr/>
        <p:txBody>
          <a:bodyPr>
            <a:normAutofit/>
          </a:bodyPr>
          <a:lstStyle/>
          <a:p>
            <a:r>
              <a:rPr lang="it-IT" b="1" dirty="0">
                <a:solidFill>
                  <a:schemeClr val="accent1">
                    <a:lumMod val="50000"/>
                  </a:schemeClr>
                </a:solidFill>
                <a:latin typeface="Segoe UI Semibold" panose="020B0702040204020203" pitchFamily="34" charset="0"/>
                <a:cs typeface="Segoe UI Semibold" panose="020B0702040204020203" pitchFamily="34" charset="0"/>
              </a:rPr>
              <a:t>Associazioni ed Enti coinvolti in quest’anno sociale</a:t>
            </a:r>
          </a:p>
        </p:txBody>
      </p:sp>
      <p:sp>
        <p:nvSpPr>
          <p:cNvPr id="3" name="Segnaposto contenuto 2">
            <a:extLst>
              <a:ext uri="{FF2B5EF4-FFF2-40B4-BE49-F238E27FC236}">
                <a16:creationId xmlns:a16="http://schemas.microsoft.com/office/drawing/2014/main" id="{D311F6F6-4B3C-44D0-80C5-E1EEDD36DC0D}"/>
              </a:ext>
            </a:extLst>
          </p:cNvPr>
          <p:cNvSpPr>
            <a:spLocks noGrp="1"/>
          </p:cNvSpPr>
          <p:nvPr>
            <p:ph sz="half" idx="1"/>
          </p:nvPr>
        </p:nvSpPr>
        <p:spPr>
          <a:xfrm>
            <a:off x="838200" y="1825625"/>
            <a:ext cx="5181600" cy="4826966"/>
          </a:xfrm>
        </p:spPr>
        <p:txBody>
          <a:bodyPr/>
          <a:lstStyle/>
          <a:p>
            <a:pPr>
              <a:buFontTx/>
              <a:buChar char="-"/>
            </a:pPr>
            <a:r>
              <a:rPr lang="it-IT" b="1" dirty="0">
                <a:solidFill>
                  <a:schemeClr val="accent1">
                    <a:lumMod val="50000"/>
                  </a:schemeClr>
                </a:solidFill>
              </a:rPr>
              <a:t>Ministero della Giustizia;</a:t>
            </a:r>
          </a:p>
          <a:p>
            <a:pPr>
              <a:buFontTx/>
              <a:buChar char="-"/>
            </a:pPr>
            <a:r>
              <a:rPr lang="it-IT" b="1" dirty="0">
                <a:solidFill>
                  <a:schemeClr val="accent1">
                    <a:lumMod val="50000"/>
                  </a:schemeClr>
                </a:solidFill>
              </a:rPr>
              <a:t>Comune di Napoli – Assessorato all’Ambiente;</a:t>
            </a:r>
          </a:p>
          <a:p>
            <a:pPr>
              <a:buFontTx/>
              <a:buChar char="-"/>
            </a:pPr>
            <a:r>
              <a:rPr lang="it-IT" b="1" dirty="0">
                <a:solidFill>
                  <a:schemeClr val="accent1">
                    <a:lumMod val="50000"/>
                  </a:schemeClr>
                </a:solidFill>
              </a:rPr>
              <a:t>MANN – Museo Archeologico Nazionale di Napoli;</a:t>
            </a:r>
          </a:p>
          <a:p>
            <a:pPr>
              <a:buFontTx/>
              <a:buChar char="-"/>
            </a:pPr>
            <a:r>
              <a:rPr lang="it-IT" b="1" dirty="0">
                <a:solidFill>
                  <a:schemeClr val="accent1">
                    <a:lumMod val="50000"/>
                  </a:schemeClr>
                </a:solidFill>
              </a:rPr>
              <a:t>Questura di Napoli;</a:t>
            </a:r>
          </a:p>
          <a:p>
            <a:pPr>
              <a:buFontTx/>
              <a:buChar char="-"/>
            </a:pPr>
            <a:r>
              <a:rPr lang="it-IT" b="1" dirty="0">
                <a:solidFill>
                  <a:schemeClr val="accent1">
                    <a:lumMod val="50000"/>
                  </a:schemeClr>
                </a:solidFill>
              </a:rPr>
              <a:t>Fondazione Banco di Napoli;</a:t>
            </a:r>
          </a:p>
          <a:p>
            <a:pPr>
              <a:buFontTx/>
              <a:buChar char="-"/>
            </a:pPr>
            <a:r>
              <a:rPr lang="it-IT" b="1" dirty="0" err="1">
                <a:solidFill>
                  <a:schemeClr val="accent1">
                    <a:lumMod val="50000"/>
                  </a:schemeClr>
                </a:solidFill>
              </a:rPr>
              <a:t>Meridonare</a:t>
            </a:r>
            <a:r>
              <a:rPr lang="it-IT" b="1" dirty="0">
                <a:solidFill>
                  <a:schemeClr val="accent1">
                    <a:lumMod val="50000"/>
                  </a:schemeClr>
                </a:solidFill>
              </a:rPr>
              <a:t>;</a:t>
            </a:r>
          </a:p>
          <a:p>
            <a:pPr>
              <a:buFontTx/>
              <a:buChar char="-"/>
            </a:pPr>
            <a:r>
              <a:rPr lang="it-IT" b="1" dirty="0">
                <a:solidFill>
                  <a:schemeClr val="accent1">
                    <a:lumMod val="50000"/>
                  </a:schemeClr>
                </a:solidFill>
              </a:rPr>
              <a:t>Asso.gio.ca;</a:t>
            </a:r>
          </a:p>
          <a:p>
            <a:pPr>
              <a:buFontTx/>
              <a:buChar char="-"/>
            </a:pPr>
            <a:r>
              <a:rPr lang="it-IT" b="1" dirty="0">
                <a:solidFill>
                  <a:schemeClr val="accent1">
                    <a:lumMod val="50000"/>
                  </a:schemeClr>
                </a:solidFill>
              </a:rPr>
              <a:t>Istituto Antoniano;</a:t>
            </a:r>
          </a:p>
          <a:p>
            <a:pPr>
              <a:buFontTx/>
              <a:buChar char="-"/>
            </a:pPr>
            <a:endParaRPr lang="it-IT" dirty="0"/>
          </a:p>
        </p:txBody>
      </p:sp>
      <p:sp>
        <p:nvSpPr>
          <p:cNvPr id="4" name="Segnaposto contenuto 3">
            <a:extLst>
              <a:ext uri="{FF2B5EF4-FFF2-40B4-BE49-F238E27FC236}">
                <a16:creationId xmlns:a16="http://schemas.microsoft.com/office/drawing/2014/main" id="{50F9623B-E7C9-4CCC-8F18-635FF0AFCE53}"/>
              </a:ext>
            </a:extLst>
          </p:cNvPr>
          <p:cNvSpPr>
            <a:spLocks noGrp="1"/>
          </p:cNvSpPr>
          <p:nvPr>
            <p:ph sz="half" idx="2"/>
          </p:nvPr>
        </p:nvSpPr>
        <p:spPr/>
        <p:txBody>
          <a:bodyPr/>
          <a:lstStyle/>
          <a:p>
            <a:pPr>
              <a:buFontTx/>
              <a:buChar char="-"/>
            </a:pPr>
            <a:r>
              <a:rPr lang="it-IT" b="1" dirty="0">
                <a:solidFill>
                  <a:schemeClr val="accent1">
                    <a:lumMod val="50000"/>
                  </a:schemeClr>
                </a:solidFill>
              </a:rPr>
              <a:t>Centro </a:t>
            </a:r>
            <a:r>
              <a:rPr lang="it-IT" b="1" dirty="0" err="1">
                <a:solidFill>
                  <a:schemeClr val="accent1">
                    <a:lumMod val="50000"/>
                  </a:schemeClr>
                </a:solidFill>
              </a:rPr>
              <a:t>Noesis</a:t>
            </a:r>
            <a:r>
              <a:rPr lang="it-IT" b="1" dirty="0">
                <a:solidFill>
                  <a:schemeClr val="accent1">
                    <a:lumMod val="50000"/>
                  </a:schemeClr>
                </a:solidFill>
              </a:rPr>
              <a:t>:</a:t>
            </a:r>
          </a:p>
          <a:p>
            <a:pPr>
              <a:buFontTx/>
              <a:buChar char="-"/>
            </a:pPr>
            <a:r>
              <a:rPr lang="it-IT" b="1" dirty="0">
                <a:solidFill>
                  <a:schemeClr val="accent1">
                    <a:lumMod val="50000"/>
                  </a:schemeClr>
                </a:solidFill>
              </a:rPr>
              <a:t>Associazione Vergini Sanità;</a:t>
            </a:r>
          </a:p>
          <a:p>
            <a:pPr>
              <a:buFontTx/>
              <a:buChar char="-"/>
            </a:pPr>
            <a:r>
              <a:rPr lang="it-IT" b="1" dirty="0">
                <a:solidFill>
                  <a:schemeClr val="accent1">
                    <a:lumMod val="50000"/>
                  </a:schemeClr>
                </a:solidFill>
              </a:rPr>
              <a:t>Associazione </a:t>
            </a:r>
            <a:r>
              <a:rPr lang="it-IT" b="1" dirty="0" err="1">
                <a:solidFill>
                  <a:schemeClr val="accent1">
                    <a:lumMod val="50000"/>
                  </a:schemeClr>
                </a:solidFill>
              </a:rPr>
              <a:t>CelaNapoli</a:t>
            </a:r>
            <a:r>
              <a:rPr lang="it-IT" b="1" dirty="0">
                <a:solidFill>
                  <a:schemeClr val="accent1">
                    <a:lumMod val="50000"/>
                  </a:schemeClr>
                </a:solidFill>
              </a:rPr>
              <a:t>;</a:t>
            </a:r>
          </a:p>
          <a:p>
            <a:pPr>
              <a:buFontTx/>
              <a:buChar char="-"/>
            </a:pPr>
            <a:r>
              <a:rPr lang="it-IT" b="1" dirty="0">
                <a:solidFill>
                  <a:schemeClr val="accent1">
                    <a:lumMod val="50000"/>
                  </a:schemeClr>
                </a:solidFill>
              </a:rPr>
              <a:t>Associazione Getta la Rete;</a:t>
            </a:r>
          </a:p>
          <a:p>
            <a:pPr>
              <a:buFontTx/>
              <a:buChar char="-"/>
            </a:pPr>
            <a:r>
              <a:rPr lang="it-IT" b="1" dirty="0">
                <a:solidFill>
                  <a:schemeClr val="accent1">
                    <a:lumMod val="50000"/>
                  </a:schemeClr>
                </a:solidFill>
              </a:rPr>
              <a:t>Associazione SMMAVE;</a:t>
            </a:r>
          </a:p>
          <a:p>
            <a:pPr marL="0" indent="0">
              <a:buNone/>
            </a:pPr>
            <a:endParaRPr lang="it-IT" dirty="0"/>
          </a:p>
        </p:txBody>
      </p:sp>
      <p:cxnSp>
        <p:nvCxnSpPr>
          <p:cNvPr id="6" name="Connettore diritto 5">
            <a:extLst>
              <a:ext uri="{FF2B5EF4-FFF2-40B4-BE49-F238E27FC236}">
                <a16:creationId xmlns:a16="http://schemas.microsoft.com/office/drawing/2014/main" id="{358ECD3D-EA32-4A85-B3ED-543EAB2E9B11}"/>
              </a:ext>
            </a:extLst>
          </p:cNvPr>
          <p:cNvCxnSpPr/>
          <p:nvPr/>
        </p:nvCxnSpPr>
        <p:spPr>
          <a:xfrm>
            <a:off x="357809" y="1690688"/>
            <a:ext cx="10995991"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Immagine 6">
            <a:extLst>
              <a:ext uri="{FF2B5EF4-FFF2-40B4-BE49-F238E27FC236}">
                <a16:creationId xmlns:a16="http://schemas.microsoft.com/office/drawing/2014/main" id="{E38AD8CF-1CFC-473C-A07B-B4C709A7221E}"/>
              </a:ext>
            </a:extLst>
          </p:cNvPr>
          <p:cNvPicPr>
            <a:picLocks noChangeAspect="1"/>
          </p:cNvPicPr>
          <p:nvPr/>
        </p:nvPicPr>
        <p:blipFill>
          <a:blip r:embed="rId2"/>
          <a:stretch>
            <a:fillRect/>
          </a:stretch>
        </p:blipFill>
        <p:spPr>
          <a:xfrm>
            <a:off x="7067126" y="4653643"/>
            <a:ext cx="2908044" cy="1658256"/>
          </a:xfrm>
          <a:prstGeom prst="rect">
            <a:avLst/>
          </a:prstGeom>
        </p:spPr>
      </p:pic>
    </p:spTree>
    <p:extLst>
      <p:ext uri="{BB962C8B-B14F-4D97-AF65-F5344CB8AC3E}">
        <p14:creationId xmlns:p14="http://schemas.microsoft.com/office/powerpoint/2010/main" val="20573235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D893D0-CA62-4C10-A0C9-7A6EAA6C2BC8}"/>
              </a:ext>
            </a:extLst>
          </p:cNvPr>
          <p:cNvSpPr>
            <a:spLocks noGrp="1"/>
          </p:cNvSpPr>
          <p:nvPr>
            <p:ph type="title"/>
          </p:nvPr>
        </p:nvSpPr>
        <p:spPr/>
        <p:txBody>
          <a:bodyPr>
            <a:normAutofit/>
          </a:bodyPr>
          <a:lstStyle/>
          <a:p>
            <a:r>
              <a:rPr lang="it-IT" b="1" dirty="0">
                <a:solidFill>
                  <a:schemeClr val="accent1">
                    <a:lumMod val="50000"/>
                  </a:schemeClr>
                </a:solidFill>
                <a:latin typeface="Segoe UI Semibold" panose="020B0702040204020203" pitchFamily="34" charset="0"/>
                <a:cs typeface="Segoe UI Semibold" panose="020B0702040204020203" pitchFamily="34" charset="0"/>
              </a:rPr>
              <a:t>I nuovi soci</a:t>
            </a:r>
          </a:p>
        </p:txBody>
      </p:sp>
      <p:sp>
        <p:nvSpPr>
          <p:cNvPr id="3" name="Segnaposto contenuto 2">
            <a:extLst>
              <a:ext uri="{FF2B5EF4-FFF2-40B4-BE49-F238E27FC236}">
                <a16:creationId xmlns:a16="http://schemas.microsoft.com/office/drawing/2014/main" id="{D311F6F6-4B3C-44D0-80C5-E1EEDD36DC0D}"/>
              </a:ext>
            </a:extLst>
          </p:cNvPr>
          <p:cNvSpPr>
            <a:spLocks noGrp="1"/>
          </p:cNvSpPr>
          <p:nvPr>
            <p:ph sz="half" idx="1"/>
          </p:nvPr>
        </p:nvSpPr>
        <p:spPr>
          <a:xfrm>
            <a:off x="838200" y="1825625"/>
            <a:ext cx="5181600" cy="4826966"/>
          </a:xfrm>
        </p:spPr>
        <p:txBody>
          <a:bodyPr/>
          <a:lstStyle/>
          <a:p>
            <a:pPr marL="0" indent="0">
              <a:buNone/>
            </a:pPr>
            <a:r>
              <a:rPr lang="it-IT" dirty="0"/>
              <a:t>- </a:t>
            </a:r>
            <a:r>
              <a:rPr lang="it-IT" b="1" dirty="0" err="1">
                <a:solidFill>
                  <a:schemeClr val="accent1">
                    <a:lumMod val="50000"/>
                  </a:schemeClr>
                </a:solidFill>
                <a:latin typeface="Segoe UI Semibold" panose="020B0702040204020203" pitchFamily="34" charset="0"/>
                <a:cs typeface="Segoe UI Semibold" panose="020B0702040204020203" pitchFamily="34" charset="0"/>
              </a:rPr>
              <a:t>Dott.Fabrizio</a:t>
            </a:r>
            <a:r>
              <a:rPr lang="it-IT" b="1" dirty="0">
                <a:solidFill>
                  <a:schemeClr val="accent1">
                    <a:lumMod val="50000"/>
                  </a:schemeClr>
                </a:solidFill>
                <a:latin typeface="Segoe UI Semibold" panose="020B0702040204020203" pitchFamily="34" charset="0"/>
                <a:cs typeface="Segoe UI Semibold" panose="020B0702040204020203" pitchFamily="34" charset="0"/>
              </a:rPr>
              <a:t> Borgo</a:t>
            </a:r>
          </a:p>
          <a:p>
            <a:pPr>
              <a:buFontTx/>
              <a:buChar char="-"/>
            </a:pPr>
            <a:r>
              <a:rPr lang="it-IT" b="1" dirty="0" err="1">
                <a:solidFill>
                  <a:schemeClr val="accent1">
                    <a:lumMod val="50000"/>
                  </a:schemeClr>
                </a:solidFill>
                <a:latin typeface="Segoe UI Semibold" panose="020B0702040204020203" pitchFamily="34" charset="0"/>
                <a:cs typeface="Segoe UI Semibold" panose="020B0702040204020203" pitchFamily="34" charset="0"/>
              </a:rPr>
              <a:t>Dott.Bruno</a:t>
            </a:r>
            <a:r>
              <a:rPr lang="it-IT" b="1" dirty="0">
                <a:solidFill>
                  <a:schemeClr val="accent1">
                    <a:lumMod val="50000"/>
                  </a:schemeClr>
                </a:solidFill>
                <a:latin typeface="Segoe UI Semibold" panose="020B0702040204020203" pitchFamily="34" charset="0"/>
                <a:cs typeface="Segoe UI Semibold" panose="020B0702040204020203" pitchFamily="34" charset="0"/>
              </a:rPr>
              <a:t> D’Urso</a:t>
            </a:r>
          </a:p>
          <a:p>
            <a:pPr>
              <a:buFontTx/>
              <a:buChar char="-"/>
            </a:pPr>
            <a:r>
              <a:rPr lang="it-IT" b="1" dirty="0">
                <a:solidFill>
                  <a:schemeClr val="accent1">
                    <a:lumMod val="50000"/>
                  </a:schemeClr>
                </a:solidFill>
                <a:latin typeface="Segoe UI Semibold" panose="020B0702040204020203" pitchFamily="34" charset="0"/>
                <a:cs typeface="Segoe UI Semibold" panose="020B0702040204020203" pitchFamily="34" charset="0"/>
              </a:rPr>
              <a:t>Dott.ssa Veronica Mazza</a:t>
            </a:r>
          </a:p>
          <a:p>
            <a:pPr>
              <a:buFontTx/>
              <a:buChar char="-"/>
            </a:pPr>
            <a:r>
              <a:rPr lang="it-IT" b="1" dirty="0" err="1">
                <a:solidFill>
                  <a:schemeClr val="accent1">
                    <a:lumMod val="50000"/>
                  </a:schemeClr>
                </a:solidFill>
                <a:latin typeface="Segoe UI Semibold" panose="020B0702040204020203" pitchFamily="34" charset="0"/>
                <a:cs typeface="Segoe UI Semibold" panose="020B0702040204020203" pitchFamily="34" charset="0"/>
              </a:rPr>
              <a:t>Dott.Raimondo</a:t>
            </a:r>
            <a:r>
              <a:rPr lang="it-IT" b="1" dirty="0">
                <a:solidFill>
                  <a:schemeClr val="accent1">
                    <a:lumMod val="50000"/>
                  </a:schemeClr>
                </a:solidFill>
                <a:latin typeface="Segoe UI Semibold" panose="020B0702040204020203" pitchFamily="34" charset="0"/>
                <a:cs typeface="Segoe UI Semibold" panose="020B0702040204020203" pitchFamily="34" charset="0"/>
              </a:rPr>
              <a:t> </a:t>
            </a:r>
            <a:r>
              <a:rPr lang="it-IT" b="1" dirty="0" err="1">
                <a:solidFill>
                  <a:schemeClr val="accent1">
                    <a:lumMod val="50000"/>
                  </a:schemeClr>
                </a:solidFill>
                <a:latin typeface="Segoe UI Semibold" panose="020B0702040204020203" pitchFamily="34" charset="0"/>
                <a:cs typeface="Segoe UI Semibold" panose="020B0702040204020203" pitchFamily="34" charset="0"/>
              </a:rPr>
              <a:t>Vadilonga</a:t>
            </a:r>
            <a:endParaRPr lang="it-IT" b="1" dirty="0">
              <a:solidFill>
                <a:schemeClr val="accent1">
                  <a:lumMod val="50000"/>
                </a:schemeClr>
              </a:solidFill>
              <a:latin typeface="Segoe UI Semibold" panose="020B0702040204020203" pitchFamily="34" charset="0"/>
              <a:cs typeface="Segoe UI Semibold" panose="020B0702040204020203" pitchFamily="34" charset="0"/>
            </a:endParaRPr>
          </a:p>
          <a:p>
            <a:pPr>
              <a:buFontTx/>
              <a:buChar char="-"/>
            </a:pPr>
            <a:r>
              <a:rPr lang="it-IT" b="1" dirty="0" err="1">
                <a:solidFill>
                  <a:schemeClr val="accent1">
                    <a:lumMod val="50000"/>
                  </a:schemeClr>
                </a:solidFill>
                <a:latin typeface="Segoe UI Semibold" panose="020B0702040204020203" pitchFamily="34" charset="0"/>
                <a:cs typeface="Segoe UI Semibold" panose="020B0702040204020203" pitchFamily="34" charset="0"/>
              </a:rPr>
              <a:t>Dott.Goffredo</a:t>
            </a:r>
            <a:r>
              <a:rPr lang="it-IT" b="1" dirty="0">
                <a:solidFill>
                  <a:schemeClr val="accent1">
                    <a:lumMod val="50000"/>
                  </a:schemeClr>
                </a:solidFill>
                <a:latin typeface="Segoe UI Semibold" panose="020B0702040204020203" pitchFamily="34" charset="0"/>
                <a:cs typeface="Segoe UI Semibold" panose="020B0702040204020203" pitchFamily="34" charset="0"/>
              </a:rPr>
              <a:t> </a:t>
            </a:r>
            <a:r>
              <a:rPr lang="it-IT" b="1" dirty="0" err="1">
                <a:solidFill>
                  <a:schemeClr val="accent1">
                    <a:lumMod val="50000"/>
                  </a:schemeClr>
                </a:solidFill>
                <a:latin typeface="Segoe UI Semibold" panose="020B0702040204020203" pitchFamily="34" charset="0"/>
                <a:cs typeface="Segoe UI Semibold" panose="020B0702040204020203" pitchFamily="34" charset="0"/>
              </a:rPr>
              <a:t>Scuccimarra</a:t>
            </a:r>
            <a:endParaRPr lang="it-IT" b="1" dirty="0">
              <a:solidFill>
                <a:schemeClr val="accent1">
                  <a:lumMod val="50000"/>
                </a:schemeClr>
              </a:solidFill>
              <a:latin typeface="Segoe UI Semibold" panose="020B0702040204020203" pitchFamily="34" charset="0"/>
              <a:cs typeface="Segoe UI Semibold" panose="020B0702040204020203" pitchFamily="34" charset="0"/>
            </a:endParaRPr>
          </a:p>
          <a:p>
            <a:pPr>
              <a:buFontTx/>
              <a:buChar char="-"/>
            </a:pPr>
            <a:endParaRPr lang="it-IT" dirty="0"/>
          </a:p>
        </p:txBody>
      </p:sp>
      <p:cxnSp>
        <p:nvCxnSpPr>
          <p:cNvPr id="8" name="Connettore diritto 7">
            <a:extLst>
              <a:ext uri="{FF2B5EF4-FFF2-40B4-BE49-F238E27FC236}">
                <a16:creationId xmlns:a16="http://schemas.microsoft.com/office/drawing/2014/main" id="{A39C7234-35FB-48B5-BC8A-3C2F931E1BCB}"/>
              </a:ext>
            </a:extLst>
          </p:cNvPr>
          <p:cNvCxnSpPr/>
          <p:nvPr/>
        </p:nvCxnSpPr>
        <p:spPr>
          <a:xfrm>
            <a:off x="331304" y="1577009"/>
            <a:ext cx="9912626"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magine 8">
            <a:extLst>
              <a:ext uri="{FF2B5EF4-FFF2-40B4-BE49-F238E27FC236}">
                <a16:creationId xmlns:a16="http://schemas.microsoft.com/office/drawing/2014/main" id="{65341522-1917-48E5-9139-A6B4E05567F1}"/>
              </a:ext>
            </a:extLst>
          </p:cNvPr>
          <p:cNvPicPr>
            <a:picLocks noChangeAspect="1"/>
          </p:cNvPicPr>
          <p:nvPr/>
        </p:nvPicPr>
        <p:blipFill>
          <a:blip r:embed="rId2"/>
          <a:stretch>
            <a:fillRect/>
          </a:stretch>
        </p:blipFill>
        <p:spPr>
          <a:xfrm>
            <a:off x="7067126" y="4653643"/>
            <a:ext cx="2908044" cy="1658256"/>
          </a:xfrm>
          <a:prstGeom prst="rect">
            <a:avLst/>
          </a:prstGeom>
        </p:spPr>
      </p:pic>
    </p:spTree>
    <p:extLst>
      <p:ext uri="{BB962C8B-B14F-4D97-AF65-F5344CB8AC3E}">
        <p14:creationId xmlns:p14="http://schemas.microsoft.com/office/powerpoint/2010/main" val="28605043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B9D8E07-BAC6-4F26-993E-CB199C83204A}"/>
              </a:ext>
            </a:extLst>
          </p:cNvPr>
          <p:cNvPicPr>
            <a:picLocks noChangeAspect="1"/>
          </p:cNvPicPr>
          <p:nvPr/>
        </p:nvPicPr>
        <p:blipFill rotWithShape="1">
          <a:blip r:embed="rId2"/>
          <a:srcRect l="20869" t="15829" r="22826" b="6646"/>
          <a:stretch/>
        </p:blipFill>
        <p:spPr>
          <a:xfrm>
            <a:off x="620406" y="1543878"/>
            <a:ext cx="6864626" cy="5314122"/>
          </a:xfrm>
          <a:prstGeom prst="rect">
            <a:avLst/>
          </a:prstGeom>
        </p:spPr>
      </p:pic>
      <p:pic>
        <p:nvPicPr>
          <p:cNvPr id="6" name="Immagine 5">
            <a:extLst>
              <a:ext uri="{FF2B5EF4-FFF2-40B4-BE49-F238E27FC236}">
                <a16:creationId xmlns:a16="http://schemas.microsoft.com/office/drawing/2014/main" id="{43822E29-CB84-40B3-82D6-08E77782C645}"/>
              </a:ext>
            </a:extLst>
          </p:cNvPr>
          <p:cNvPicPr>
            <a:picLocks noChangeAspect="1"/>
          </p:cNvPicPr>
          <p:nvPr/>
        </p:nvPicPr>
        <p:blipFill>
          <a:blip r:embed="rId3"/>
          <a:stretch>
            <a:fillRect/>
          </a:stretch>
        </p:blipFill>
        <p:spPr>
          <a:xfrm>
            <a:off x="8610495" y="4888318"/>
            <a:ext cx="2908044" cy="1658256"/>
          </a:xfrm>
          <a:prstGeom prst="rect">
            <a:avLst/>
          </a:prstGeom>
        </p:spPr>
      </p:pic>
      <p:sp>
        <p:nvSpPr>
          <p:cNvPr id="7" name="Titolo 1">
            <a:extLst>
              <a:ext uri="{FF2B5EF4-FFF2-40B4-BE49-F238E27FC236}">
                <a16:creationId xmlns:a16="http://schemas.microsoft.com/office/drawing/2014/main" id="{8DAB8622-1C24-4061-B2A1-B0E3E2A4FDF3}"/>
              </a:ext>
            </a:extLst>
          </p:cNvPr>
          <p:cNvSpPr>
            <a:spLocks noGrp="1"/>
          </p:cNvSpPr>
          <p:nvPr>
            <p:ph type="title"/>
          </p:nvPr>
        </p:nvSpPr>
        <p:spPr>
          <a:xfrm>
            <a:off x="838200" y="365125"/>
            <a:ext cx="10515600" cy="1325563"/>
          </a:xfrm>
        </p:spPr>
        <p:txBody>
          <a:bodyPr>
            <a:normAutofit/>
          </a:bodyPr>
          <a:lstStyle/>
          <a:p>
            <a:r>
              <a:rPr lang="it-IT" b="1" dirty="0">
                <a:solidFill>
                  <a:schemeClr val="accent1">
                    <a:lumMod val="50000"/>
                  </a:schemeClr>
                </a:solidFill>
                <a:latin typeface="Segoe UI Semibold" panose="020B0702040204020203" pitchFamily="34" charset="0"/>
                <a:cs typeface="Segoe UI Semibold" panose="020B0702040204020203" pitchFamily="34" charset="0"/>
              </a:rPr>
              <a:t>Le brochure informative del Club: un modo nuovo di comunicare</a:t>
            </a:r>
          </a:p>
        </p:txBody>
      </p:sp>
    </p:spTree>
    <p:extLst>
      <p:ext uri="{BB962C8B-B14F-4D97-AF65-F5344CB8AC3E}">
        <p14:creationId xmlns:p14="http://schemas.microsoft.com/office/powerpoint/2010/main" val="34246620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2257994-BD97-4691-8B89-198A6D2BAB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55868397-7BA8-4B89-8715-E19F4E94F28E}"/>
              </a:ext>
            </a:extLst>
          </p:cNvPr>
          <p:cNvPicPr>
            <a:picLocks noChangeAspect="1"/>
          </p:cNvPicPr>
          <p:nvPr/>
        </p:nvPicPr>
        <p:blipFill>
          <a:blip r:embed="rId2" cstate="print"/>
          <a:stretch>
            <a:fillRect/>
          </a:stretch>
        </p:blipFill>
        <p:spPr>
          <a:xfrm>
            <a:off x="4509461" y="910481"/>
            <a:ext cx="3494812" cy="2656058"/>
          </a:xfrm>
          <a:prstGeom prst="rect">
            <a:avLst/>
          </a:prstGeom>
        </p:spPr>
      </p:pic>
      <p:pic>
        <p:nvPicPr>
          <p:cNvPr id="6" name="Segnaposto contenuto 5">
            <a:extLst>
              <a:ext uri="{FF2B5EF4-FFF2-40B4-BE49-F238E27FC236}">
                <a16:creationId xmlns:a16="http://schemas.microsoft.com/office/drawing/2014/main" id="{2760AEBA-D0F2-4366-8496-44E4897CE245}"/>
              </a:ext>
            </a:extLst>
          </p:cNvPr>
          <p:cNvPicPr>
            <a:picLocks noGrp="1"/>
          </p:cNvPicPr>
          <p:nvPr>
            <p:ph idx="1"/>
          </p:nvPr>
        </p:nvPicPr>
        <p:blipFill rotWithShape="1">
          <a:blip r:embed="rId3">
            <a:extLst>
              <a:ext uri="{28A0092B-C50C-407E-A947-70E740481C1C}">
                <a14:useLocalDpi xmlns:a14="http://schemas.microsoft.com/office/drawing/2010/main" val="0"/>
              </a:ext>
            </a:extLst>
          </a:blip>
          <a:srcRect t="23917"/>
          <a:stretch/>
        </p:blipFill>
        <p:spPr bwMode="auto">
          <a:xfrm>
            <a:off x="578507" y="1061897"/>
            <a:ext cx="3494813" cy="1883429"/>
          </a:xfrm>
          <a:prstGeom prst="rect">
            <a:avLst/>
          </a:prstGeom>
          <a:noFill/>
        </p:spPr>
      </p:pic>
      <p:pic>
        <p:nvPicPr>
          <p:cNvPr id="8" name="Immagine 7">
            <a:extLst>
              <a:ext uri="{FF2B5EF4-FFF2-40B4-BE49-F238E27FC236}">
                <a16:creationId xmlns:a16="http://schemas.microsoft.com/office/drawing/2014/main" id="{34BA2810-B1BF-4B52-B49F-13F63E261D93}"/>
              </a:ext>
            </a:extLst>
          </p:cNvPr>
          <p:cNvPicPr>
            <a:picLocks noChangeAspect="1"/>
          </p:cNvPicPr>
          <p:nvPr/>
        </p:nvPicPr>
        <p:blipFill>
          <a:blip r:embed="rId4"/>
          <a:stretch>
            <a:fillRect/>
          </a:stretch>
        </p:blipFill>
        <p:spPr>
          <a:xfrm>
            <a:off x="8004273" y="1242488"/>
            <a:ext cx="3494815" cy="1992044"/>
          </a:xfrm>
          <a:prstGeom prst="rect">
            <a:avLst/>
          </a:prstGeom>
        </p:spPr>
      </p:pic>
      <p:sp>
        <p:nvSpPr>
          <p:cNvPr id="7" name="Titolo 1">
            <a:extLst>
              <a:ext uri="{FF2B5EF4-FFF2-40B4-BE49-F238E27FC236}">
                <a16:creationId xmlns:a16="http://schemas.microsoft.com/office/drawing/2014/main" id="{C66FBE08-EF2E-4771-8060-36384BFD20B6}"/>
              </a:ext>
            </a:extLst>
          </p:cNvPr>
          <p:cNvSpPr>
            <a:spLocks noGrp="1"/>
          </p:cNvSpPr>
          <p:nvPr>
            <p:ph type="title"/>
          </p:nvPr>
        </p:nvSpPr>
        <p:spPr>
          <a:xfrm>
            <a:off x="1600200" y="4269282"/>
            <a:ext cx="8991600" cy="1264762"/>
          </a:xfrm>
          <a:solidFill>
            <a:srgbClr val="FFFFFF"/>
          </a:solidFill>
          <a:ln w="38100">
            <a:solidFill>
              <a:srgbClr val="404040"/>
            </a:solidFill>
            <a:miter lim="800000"/>
          </a:ln>
        </p:spPr>
        <p:txBody>
          <a:bodyPr vert="horz" lIns="91440" tIns="45720" rIns="91440" bIns="45720" rtlCol="0" anchor="ctr">
            <a:normAutofit/>
          </a:bodyPr>
          <a:lstStyle/>
          <a:p>
            <a:pPr algn="ctr"/>
            <a:r>
              <a:rPr lang="en-US" sz="4000" b="1">
                <a:solidFill>
                  <a:srgbClr val="404040"/>
                </a:solidFill>
              </a:rPr>
              <a:t>Obiettivi dell’anno</a:t>
            </a:r>
          </a:p>
        </p:txBody>
      </p:sp>
    </p:spTree>
    <p:extLst>
      <p:ext uri="{BB962C8B-B14F-4D97-AF65-F5344CB8AC3E}">
        <p14:creationId xmlns:p14="http://schemas.microsoft.com/office/powerpoint/2010/main" val="3412833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99AE2756-0FC4-4155-83E7-58AAAB63E75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47AB924-1B87-43FC-B7C7-B112D5C51A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egnaposto contenuto 3">
            <a:extLst>
              <a:ext uri="{FF2B5EF4-FFF2-40B4-BE49-F238E27FC236}">
                <a16:creationId xmlns:a16="http://schemas.microsoft.com/office/drawing/2014/main" id="{736C3AAC-1976-46CE-B839-38BD97461373}"/>
              </a:ext>
            </a:extLst>
          </p:cNvPr>
          <p:cNvPicPr>
            <a:picLocks noGrp="1"/>
          </p:cNvPicPr>
          <p:nvPr>
            <p:ph idx="1"/>
          </p:nvPr>
        </p:nvPicPr>
        <p:blipFill rotWithShape="1">
          <a:blip r:embed="rId2">
            <a:extLst>
              <a:ext uri="{28A0092B-C50C-407E-A947-70E740481C1C}">
                <a14:useLocalDpi xmlns:a14="http://schemas.microsoft.com/office/drawing/2010/main" val="0"/>
              </a:ext>
            </a:extLst>
          </a:blip>
          <a:srcRect r="3070"/>
          <a:stretch/>
        </p:blipFill>
        <p:spPr bwMode="auto">
          <a:xfrm>
            <a:off x="320040" y="1069194"/>
            <a:ext cx="3425609" cy="2474711"/>
          </a:xfrm>
          <a:prstGeom prst="rect">
            <a:avLst/>
          </a:prstGeom>
          <a:noFill/>
        </p:spPr>
      </p:pic>
      <p:pic>
        <p:nvPicPr>
          <p:cNvPr id="15" name="Immagine 14">
            <a:extLst>
              <a:ext uri="{FF2B5EF4-FFF2-40B4-BE49-F238E27FC236}">
                <a16:creationId xmlns:a16="http://schemas.microsoft.com/office/drawing/2014/main" id="{8785C831-2D8D-4F43-BA57-A49F2740A499}"/>
              </a:ext>
            </a:extLst>
          </p:cNvPr>
          <p:cNvPicPr>
            <a:picLocks noChangeAspect="1"/>
          </p:cNvPicPr>
          <p:nvPr/>
        </p:nvPicPr>
        <p:blipFill>
          <a:blip r:embed="rId3"/>
          <a:stretch>
            <a:fillRect/>
          </a:stretch>
        </p:blipFill>
        <p:spPr>
          <a:xfrm>
            <a:off x="4385729" y="1328052"/>
            <a:ext cx="3433324" cy="1956994"/>
          </a:xfrm>
          <a:prstGeom prst="rect">
            <a:avLst/>
          </a:prstGeom>
        </p:spPr>
      </p:pic>
      <p:cxnSp>
        <p:nvCxnSpPr>
          <p:cNvPr id="25" name="Straight Connector 24">
            <a:extLst>
              <a:ext uri="{FF2B5EF4-FFF2-40B4-BE49-F238E27FC236}">
                <a16:creationId xmlns:a16="http://schemas.microsoft.com/office/drawing/2014/main" id="{818DC98F-4057-4645-B948-F604F39A9CF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 name="Immagine 1">
            <a:extLst>
              <a:ext uri="{FF2B5EF4-FFF2-40B4-BE49-F238E27FC236}">
                <a16:creationId xmlns:a16="http://schemas.microsoft.com/office/drawing/2014/main" id="{CED2EA41-57A9-4952-8151-BD33F2FA70D6}"/>
              </a:ext>
            </a:extLst>
          </p:cNvPr>
          <p:cNvPicPr>
            <a:picLocks noChangeAspect="1"/>
          </p:cNvPicPr>
          <p:nvPr/>
        </p:nvPicPr>
        <p:blipFill>
          <a:blip r:embed="rId4"/>
          <a:stretch>
            <a:fillRect/>
          </a:stretch>
        </p:blipFill>
        <p:spPr>
          <a:xfrm>
            <a:off x="8449725" y="1096254"/>
            <a:ext cx="3423916" cy="2465219"/>
          </a:xfrm>
          <a:prstGeom prst="rect">
            <a:avLst/>
          </a:prstGeom>
        </p:spPr>
      </p:pic>
      <p:cxnSp>
        <p:nvCxnSpPr>
          <p:cNvPr id="27" name="Straight Connector 26">
            <a:extLst>
              <a:ext uri="{FF2B5EF4-FFF2-40B4-BE49-F238E27FC236}">
                <a16:creationId xmlns:a16="http://schemas.microsoft.com/office/drawing/2014/main" id="{DAD2B705-4A9B-408D-AA80-4F41045E09D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itolo 1">
            <a:extLst>
              <a:ext uri="{FF2B5EF4-FFF2-40B4-BE49-F238E27FC236}">
                <a16:creationId xmlns:a16="http://schemas.microsoft.com/office/drawing/2014/main" id="{BE6BC710-A974-458F-B1B5-B7A991D62CDE}"/>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b="1">
                <a:solidFill>
                  <a:srgbClr val="FFFFFF"/>
                </a:solidFill>
              </a:rPr>
              <a:t>Obiettivi dell’anno</a:t>
            </a:r>
          </a:p>
        </p:txBody>
      </p:sp>
    </p:spTree>
    <p:extLst>
      <p:ext uri="{BB962C8B-B14F-4D97-AF65-F5344CB8AC3E}">
        <p14:creationId xmlns:p14="http://schemas.microsoft.com/office/powerpoint/2010/main" val="16015789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6C1BD6D-2544-4717-B81F-1F13547FC203}"/>
              </a:ext>
            </a:extLst>
          </p:cNvPr>
          <p:cNvSpPr>
            <a:spLocks noGrp="1"/>
          </p:cNvSpPr>
          <p:nvPr>
            <p:ph idx="1"/>
          </p:nvPr>
        </p:nvSpPr>
        <p:spPr>
          <a:xfrm>
            <a:off x="309465" y="109368"/>
            <a:ext cx="3522785" cy="6622024"/>
          </a:xfrm>
          <a:solidFill>
            <a:schemeClr val="accent6">
              <a:lumMod val="60000"/>
              <a:lumOff val="40000"/>
            </a:schemeClr>
          </a:solidFill>
          <a:ln>
            <a:solidFill>
              <a:schemeClr val="tx2">
                <a:lumMod val="40000"/>
                <a:lumOff val="60000"/>
              </a:schemeClr>
            </a:solidFill>
          </a:ln>
        </p:spPr>
        <p:txBody>
          <a:bodyPr>
            <a:normAutofit fontScale="70000" lnSpcReduction="20000"/>
          </a:bodyPr>
          <a:lstStyle/>
          <a:p>
            <a:pPr marL="0" indent="0" algn="ctr">
              <a:buNone/>
            </a:pPr>
            <a:r>
              <a:rPr lang="it-IT" sz="2600" b="1" dirty="0">
                <a:latin typeface="Segoe UI Semibold" panose="020B0702040204020203" pitchFamily="34" charset="0"/>
                <a:cs typeface="Segoe UI Semibold" panose="020B0702040204020203" pitchFamily="34" charset="0"/>
              </a:rPr>
              <a:t>PROGETTO di Club</a:t>
            </a:r>
          </a:p>
          <a:p>
            <a:pPr marL="0" indent="0" algn="ctr">
              <a:buNone/>
            </a:pPr>
            <a:r>
              <a:rPr lang="it-IT" sz="2600" b="1" dirty="0">
                <a:latin typeface="Segoe UI Semibold" panose="020B0702040204020203" pitchFamily="34" charset="0"/>
                <a:cs typeface="Segoe UI Semibold" panose="020B0702040204020203" pitchFamily="34" charset="0"/>
              </a:rPr>
              <a:t>«GIARDINO DEGLI SCALZI»</a:t>
            </a:r>
          </a:p>
          <a:p>
            <a:pPr marL="0" indent="0" algn="just">
              <a:buNone/>
            </a:pPr>
            <a:endParaRPr lang="it-IT" sz="2200" dirty="0">
              <a:latin typeface="Segoe UI Semibold" panose="020B0702040204020203" pitchFamily="34" charset="0"/>
              <a:cs typeface="Segoe UI Semibold" panose="020B0702040204020203" pitchFamily="34" charset="0"/>
            </a:endParaRPr>
          </a:p>
          <a:p>
            <a:pPr marL="0" indent="0" algn="just">
              <a:buNone/>
            </a:pPr>
            <a:r>
              <a:rPr lang="it-IT" sz="2000" dirty="0">
                <a:latin typeface="Segoe UI Semibold" panose="020B0702040204020203" pitchFamily="34" charset="0"/>
                <a:cs typeface="Segoe UI Semibold" panose="020B0702040204020203" pitchFamily="34" charset="0"/>
              </a:rPr>
              <a:t>Il Progetto ha visto nell'ambito del tema dell'anno del Presidente Internazionale: "Un rotariano, un albero" la piantumazione di 12 alberi da frutto nel  recuperato Giardino degli Scalzi a MATERDEI, storico giardino di 2500 metri quadrati che risale al 1700 ed affidato in gestione all'Associazione </a:t>
            </a:r>
            <a:r>
              <a:rPr lang="it-IT" sz="2000" dirty="0" err="1">
                <a:latin typeface="Segoe UI Semibold" panose="020B0702040204020203" pitchFamily="34" charset="0"/>
                <a:cs typeface="Segoe UI Semibold" panose="020B0702040204020203" pitchFamily="34" charset="0"/>
              </a:rPr>
              <a:t>Asso.Gio.Ca.</a:t>
            </a:r>
            <a:r>
              <a:rPr lang="it-IT" sz="2000" dirty="0">
                <a:latin typeface="Segoe UI Semibold" panose="020B0702040204020203" pitchFamily="34" charset="0"/>
                <a:cs typeface="Segoe UI Semibold" panose="020B0702040204020203" pitchFamily="34" charset="0"/>
              </a:rPr>
              <a:t> </a:t>
            </a:r>
          </a:p>
          <a:p>
            <a:pPr marL="0" indent="0" algn="just">
              <a:buNone/>
            </a:pPr>
            <a:endParaRPr lang="it-IT" sz="2200" dirty="0">
              <a:latin typeface="Segoe UI Semibold" panose="020B0702040204020203" pitchFamily="34" charset="0"/>
              <a:cs typeface="Segoe UI Semibold" panose="020B0702040204020203" pitchFamily="34" charset="0"/>
            </a:endParaRPr>
          </a:p>
          <a:p>
            <a:pPr marL="0" indent="0" algn="ctr">
              <a:buNone/>
            </a:pPr>
            <a:r>
              <a:rPr lang="it-IT" sz="2600" b="1" dirty="0">
                <a:latin typeface="Segoe UI Semibold" panose="020B0702040204020203" pitchFamily="34" charset="0"/>
                <a:cs typeface="Segoe UI Semibold" panose="020B0702040204020203" pitchFamily="34" charset="0"/>
              </a:rPr>
              <a:t>I PROGETTI </a:t>
            </a:r>
          </a:p>
          <a:p>
            <a:pPr marL="0" indent="0" algn="ctr">
              <a:buNone/>
            </a:pPr>
            <a:r>
              <a:rPr lang="it-IT" sz="2600" b="1" dirty="0">
                <a:latin typeface="Segoe UI Semibold" panose="020B0702040204020203" pitchFamily="34" charset="0"/>
                <a:cs typeface="Segoe UI Semibold" panose="020B0702040204020203" pitchFamily="34" charset="0"/>
              </a:rPr>
              <a:t>DISTRETTUALI</a:t>
            </a:r>
          </a:p>
          <a:p>
            <a:pPr algn="just"/>
            <a:r>
              <a:rPr lang="it-IT" sz="2000" b="1" dirty="0">
                <a:latin typeface="Segoe UI Semibold" panose="020B0702040204020203" pitchFamily="34" charset="0"/>
                <a:cs typeface="Segoe UI Semibold" panose="020B0702040204020203" pitchFamily="34" charset="0"/>
              </a:rPr>
              <a:t>Il "Frutteto della Legalità" </a:t>
            </a:r>
            <a:r>
              <a:rPr lang="it-IT" sz="2000" dirty="0">
                <a:latin typeface="Segoe UI Semibold" panose="020B0702040204020203" pitchFamily="34" charset="0"/>
                <a:cs typeface="Segoe UI Semibold" panose="020B0702040204020203" pitchFamily="34" charset="0"/>
              </a:rPr>
              <a:t>-Il Club, con altri 22 Club del Distretto, capofila il RC Ercolano ha realizzato: “Il Frutteto della Legalità” </a:t>
            </a:r>
            <a:r>
              <a:rPr lang="it-IT" sz="2000" dirty="0" err="1">
                <a:latin typeface="Segoe UI Semibold" panose="020B0702040204020203" pitchFamily="34" charset="0"/>
                <a:cs typeface="Segoe UI Semibold" panose="020B0702040204020203" pitchFamily="34" charset="0"/>
              </a:rPr>
              <a:t>piantumando</a:t>
            </a:r>
            <a:r>
              <a:rPr lang="it-IT" sz="2000" dirty="0">
                <a:latin typeface="Segoe UI Semibold" panose="020B0702040204020203" pitchFamily="34" charset="0"/>
                <a:cs typeface="Segoe UI Semibold" panose="020B0702040204020203" pitchFamily="34" charset="0"/>
              </a:rPr>
              <a:t> 400 specie di alberi  nel Fondo della Cooperativa «</a:t>
            </a:r>
            <a:r>
              <a:rPr lang="it-IT" sz="2000" dirty="0" err="1">
                <a:latin typeface="Segoe UI Semibold" panose="020B0702040204020203" pitchFamily="34" charset="0"/>
                <a:cs typeface="Segoe UI Semibold" panose="020B0702040204020203" pitchFamily="34" charset="0"/>
              </a:rPr>
              <a:t>Siani</a:t>
            </a:r>
            <a:r>
              <a:rPr lang="it-IT" sz="2000" dirty="0">
                <a:latin typeface="Segoe UI Semibold" panose="020B0702040204020203" pitchFamily="34" charset="0"/>
                <a:cs typeface="Segoe UI Semibold" panose="020B0702040204020203" pitchFamily="34" charset="0"/>
              </a:rPr>
              <a:t>» sequestrato alla Criminalità organizzata. La consegna ufficiale è stata fatta nel corso della "Giornata Mondiale della Terra”.</a:t>
            </a:r>
          </a:p>
          <a:p>
            <a:pPr algn="just"/>
            <a:r>
              <a:rPr lang="it-IT" sz="2000" b="1" dirty="0">
                <a:latin typeface="Segoe UI Semibold" panose="020B0702040204020203" pitchFamily="34" charset="0"/>
                <a:cs typeface="Segoe UI Semibold" panose="020B0702040204020203" pitchFamily="34" charset="0"/>
              </a:rPr>
              <a:t>Recupero del "Filare Borbonico" </a:t>
            </a:r>
            <a:r>
              <a:rPr lang="it-IT" sz="2000" dirty="0">
                <a:latin typeface="Segoe UI Semibold" panose="020B0702040204020203" pitchFamily="34" charset="0"/>
                <a:cs typeface="Segoe UI Semibold" panose="020B0702040204020203" pitchFamily="34" charset="0"/>
              </a:rPr>
              <a:t>presso l'Oasi WWF degli </a:t>
            </a:r>
            <a:r>
              <a:rPr lang="it-IT" sz="2000" dirty="0" err="1">
                <a:latin typeface="Segoe UI Semibold" panose="020B0702040204020203" pitchFamily="34" charset="0"/>
                <a:cs typeface="Segoe UI Semibold" panose="020B0702040204020203" pitchFamily="34" charset="0"/>
              </a:rPr>
              <a:t>Astroni</a:t>
            </a:r>
            <a:r>
              <a:rPr lang="it-IT" sz="2000" dirty="0">
                <a:latin typeface="Segoe UI Semibold" panose="020B0702040204020203" pitchFamily="34" charset="0"/>
                <a:cs typeface="Segoe UI Semibold" panose="020B0702040204020203" pitchFamily="34" charset="0"/>
              </a:rPr>
              <a:t> sito a Napoli per la piantumazione di 120 Querce distrutte dagli incendi della notte del 17/8/17;</a:t>
            </a:r>
          </a:p>
          <a:p>
            <a:pPr algn="just"/>
            <a:r>
              <a:rPr lang="it-IT" sz="2000" b="1" dirty="0">
                <a:latin typeface="Segoe UI Semibold" panose="020B0702040204020203" pitchFamily="34" charset="0"/>
                <a:cs typeface="Segoe UI Semibold" panose="020B0702040204020203" pitchFamily="34" charset="0"/>
              </a:rPr>
              <a:t>La Collina dei Ciliegi - </a:t>
            </a:r>
            <a:r>
              <a:rPr lang="it-IT" sz="2000" dirty="0">
                <a:latin typeface="Segoe UI Semibold" panose="020B0702040204020203" pitchFamily="34" charset="0"/>
                <a:cs typeface="Segoe UI Semibold" panose="020B0702040204020203" pitchFamily="34" charset="0"/>
              </a:rPr>
              <a:t>presso il Parco Antonio </a:t>
            </a:r>
            <a:r>
              <a:rPr lang="it-IT" sz="2000" dirty="0" err="1">
                <a:latin typeface="Segoe UI Semibold" panose="020B0702040204020203" pitchFamily="34" charset="0"/>
                <a:cs typeface="Segoe UI Semibold" panose="020B0702040204020203" pitchFamily="34" charset="0"/>
              </a:rPr>
              <a:t>D'Acunto</a:t>
            </a:r>
            <a:r>
              <a:rPr lang="it-IT" sz="2000" dirty="0">
                <a:latin typeface="Segoe UI Semibold" panose="020B0702040204020203" pitchFamily="34" charset="0"/>
                <a:cs typeface="Segoe UI Semibold" panose="020B0702040204020203" pitchFamily="34" charset="0"/>
              </a:rPr>
              <a:t> a Piscinola, dove nell'oasi ecologica del Comune, abbiamo piantumato 30 Ciliegi, evocando l’antica vocazione  del territorio.</a:t>
            </a:r>
          </a:p>
          <a:p>
            <a:pPr marL="0" indent="0" algn="just">
              <a:buNone/>
            </a:pPr>
            <a:endParaRPr lang="it-IT" dirty="0"/>
          </a:p>
        </p:txBody>
      </p:sp>
      <p:pic>
        <p:nvPicPr>
          <p:cNvPr id="4" name="Immagine 3">
            <a:extLst>
              <a:ext uri="{FF2B5EF4-FFF2-40B4-BE49-F238E27FC236}">
                <a16:creationId xmlns:a16="http://schemas.microsoft.com/office/drawing/2014/main" id="{93D4B587-A21F-41D3-9722-D1C2C5BA0C60}"/>
              </a:ext>
            </a:extLst>
          </p:cNvPr>
          <p:cNvPicPr>
            <a:picLocks noChangeAspect="1"/>
          </p:cNvPicPr>
          <p:nvPr/>
        </p:nvPicPr>
        <p:blipFill rotWithShape="1">
          <a:blip r:embed="rId2">
            <a:extLst>
              <a:ext uri="{28A0092B-C50C-407E-A947-70E740481C1C}">
                <a14:useLocalDpi xmlns:a14="http://schemas.microsoft.com/office/drawing/2010/main" val="0"/>
              </a:ext>
            </a:extLst>
          </a:blip>
          <a:srcRect l="33461" r="2822" b="77846"/>
          <a:stretch/>
        </p:blipFill>
        <p:spPr>
          <a:xfrm>
            <a:off x="4128619" y="0"/>
            <a:ext cx="8063381" cy="2166425"/>
          </a:xfrm>
          <a:prstGeom prst="rect">
            <a:avLst/>
          </a:prstGeom>
        </p:spPr>
      </p:pic>
      <p:sp>
        <p:nvSpPr>
          <p:cNvPr id="5" name="Rettangolo 4">
            <a:extLst>
              <a:ext uri="{FF2B5EF4-FFF2-40B4-BE49-F238E27FC236}">
                <a16:creationId xmlns:a16="http://schemas.microsoft.com/office/drawing/2014/main" id="{40892530-30EF-4F4B-8B03-F74BC9EF4AC3}"/>
              </a:ext>
            </a:extLst>
          </p:cNvPr>
          <p:cNvSpPr/>
          <p:nvPr/>
        </p:nvSpPr>
        <p:spPr>
          <a:xfrm>
            <a:off x="4128619" y="2169280"/>
            <a:ext cx="3853150" cy="4308872"/>
          </a:xfrm>
          <a:prstGeom prst="rect">
            <a:avLst/>
          </a:prstGeom>
          <a:solidFill>
            <a:schemeClr val="accent1">
              <a:lumMod val="20000"/>
              <a:lumOff val="80000"/>
            </a:schemeClr>
          </a:solidFill>
          <a:ln>
            <a:solidFill>
              <a:schemeClr val="tx2">
                <a:lumMod val="60000"/>
                <a:lumOff val="40000"/>
              </a:schemeClr>
            </a:solidFill>
          </a:ln>
        </p:spPr>
        <p:txBody>
          <a:bodyPr wrap="square">
            <a:spAutoFit/>
          </a:bodyPr>
          <a:lstStyle/>
          <a:p>
            <a:pPr algn="ctr"/>
            <a:r>
              <a:rPr lang="it-IT" b="1" i="0" u="none" strike="noStrike" baseline="0" dirty="0">
                <a:solidFill>
                  <a:srgbClr val="000000"/>
                </a:solidFill>
                <a:latin typeface="Segoe UI Semibold" panose="020B0702040204020203" pitchFamily="34" charset="0"/>
                <a:cs typeface="Segoe UI Semibold" panose="020B0702040204020203" pitchFamily="34" charset="0"/>
              </a:rPr>
              <a:t>PROGETTO </a:t>
            </a:r>
          </a:p>
          <a:p>
            <a:pPr algn="ctr"/>
            <a:r>
              <a:rPr lang="it-IT" b="1" i="0" u="none" strike="noStrike" baseline="0" dirty="0">
                <a:solidFill>
                  <a:srgbClr val="000000"/>
                </a:solidFill>
                <a:latin typeface="Segoe UI Semibold" panose="020B0702040204020203" pitchFamily="34" charset="0"/>
                <a:cs typeface="Segoe UI Semibold" panose="020B0702040204020203" pitchFamily="34" charset="0"/>
              </a:rPr>
              <a:t>SECONDA CHANCE</a:t>
            </a:r>
          </a:p>
          <a:p>
            <a:pPr algn="just"/>
            <a:r>
              <a:rPr lang="it-IT" sz="1400" dirty="0">
                <a:latin typeface="Segoe UI Semibold" panose="020B0702040204020203" pitchFamily="34" charset="0"/>
                <a:cs typeface="Segoe UI Semibold" panose="020B0702040204020203" pitchFamily="34" charset="0"/>
              </a:rPr>
              <a:t>“Seconda Chance” è un progetto finanziato con una campagna di crowdfunding, nato dalla sinergia tra il Rotary 2100 e </a:t>
            </a:r>
            <a:r>
              <a:rPr lang="it-IT" sz="1400" dirty="0" err="1">
                <a:latin typeface="Segoe UI Semibold" panose="020B0702040204020203" pitchFamily="34" charset="0"/>
                <a:cs typeface="Segoe UI Semibold" panose="020B0702040204020203" pitchFamily="34" charset="0"/>
              </a:rPr>
              <a:t>Meridonare</a:t>
            </a:r>
            <a:r>
              <a:rPr lang="it-IT" sz="1400" dirty="0">
                <a:latin typeface="Segoe UI Semibold" panose="020B0702040204020203" pitchFamily="34" charset="0"/>
                <a:cs typeface="Segoe UI Semibold" panose="020B0702040204020203" pitchFamily="34" charset="0"/>
              </a:rPr>
              <a:t>, che si propone di permettere ai ragazzi fino a 29 anni, rinchiusi nelle carceri minorili o in esecuzione penale esterna, che hanno frequentato un corso di studio anche professionale e che sono pronti e disponibili a partecipare al processo di reinserimento lavorativo in aziende appositamente</a:t>
            </a:r>
          </a:p>
          <a:p>
            <a:pPr algn="just"/>
            <a:r>
              <a:rPr lang="it-IT" sz="1400" dirty="0">
                <a:latin typeface="Segoe UI Semibold" panose="020B0702040204020203" pitchFamily="34" charset="0"/>
                <a:cs typeface="Segoe UI Semibold" panose="020B0702040204020203" pitchFamily="34" charset="0"/>
              </a:rPr>
              <a:t>selezionate, partecipando ad un percorso formativo in linea con le loro vocazioni.</a:t>
            </a:r>
          </a:p>
          <a:p>
            <a:pPr algn="just"/>
            <a:r>
              <a:rPr lang="it-IT" sz="1400" dirty="0">
                <a:latin typeface="Segoe UI Semibold" panose="020B0702040204020203" pitchFamily="34" charset="0"/>
                <a:cs typeface="Segoe UI Semibold" panose="020B0702040204020203" pitchFamily="34" charset="0"/>
              </a:rPr>
              <a:t>Il progetto nasce dalla sinergia tra il ns. Presidente Alfredo </a:t>
            </a:r>
            <a:r>
              <a:rPr lang="it-IT" sz="1400" dirty="0" err="1">
                <a:latin typeface="Segoe UI Semibold" panose="020B0702040204020203" pitchFamily="34" charset="0"/>
                <a:cs typeface="Segoe UI Semibold" panose="020B0702040204020203" pitchFamily="34" charset="0"/>
              </a:rPr>
              <a:t>Ruosi</a:t>
            </a:r>
            <a:r>
              <a:rPr lang="it-IT" sz="1400" dirty="0">
                <a:latin typeface="Segoe UI Semibold" panose="020B0702040204020203" pitchFamily="34" charset="0"/>
                <a:cs typeface="Segoe UI Semibold" panose="020B0702040204020203" pitchFamily="34" charset="0"/>
              </a:rPr>
              <a:t> ed il Governatore del Distretto 2100 Luciano Lucania, il quale nel corso delle sue visite ai Club, ha presentato il progetto ai soci del Distretto.  </a:t>
            </a:r>
          </a:p>
        </p:txBody>
      </p:sp>
      <p:sp>
        <p:nvSpPr>
          <p:cNvPr id="6" name="Rettangolo 5">
            <a:extLst>
              <a:ext uri="{FF2B5EF4-FFF2-40B4-BE49-F238E27FC236}">
                <a16:creationId xmlns:a16="http://schemas.microsoft.com/office/drawing/2014/main" id="{13086A8A-CCFE-46AB-86C2-30B7C350A1CC}"/>
              </a:ext>
            </a:extLst>
          </p:cNvPr>
          <p:cNvSpPr/>
          <p:nvPr/>
        </p:nvSpPr>
        <p:spPr>
          <a:xfrm>
            <a:off x="8160309" y="2166425"/>
            <a:ext cx="3779520" cy="3447098"/>
          </a:xfrm>
          <a:prstGeom prst="rect">
            <a:avLst/>
          </a:prstGeom>
          <a:solidFill>
            <a:schemeClr val="accent4"/>
          </a:solidFill>
          <a:ln>
            <a:solidFill>
              <a:schemeClr val="tx2">
                <a:lumMod val="40000"/>
                <a:lumOff val="60000"/>
              </a:schemeClr>
            </a:solidFill>
          </a:ln>
        </p:spPr>
        <p:txBody>
          <a:bodyPr wrap="square">
            <a:spAutoFit/>
          </a:bodyPr>
          <a:lstStyle/>
          <a:p>
            <a:pPr algn="ctr"/>
            <a:r>
              <a:rPr lang="it-IT" b="1" i="0" u="none" strike="noStrike" baseline="0" dirty="0">
                <a:latin typeface="Segoe UI Semibold" panose="020B0702040204020203" pitchFamily="34" charset="0"/>
                <a:cs typeface="Segoe UI Semibold" panose="020B0702040204020203" pitchFamily="34" charset="0"/>
              </a:rPr>
              <a:t>PROGETTO</a:t>
            </a:r>
          </a:p>
          <a:p>
            <a:pPr algn="ctr"/>
            <a:r>
              <a:rPr lang="it-IT" b="1" i="0" u="none" strike="noStrike" baseline="0" dirty="0">
                <a:latin typeface="Segoe UI Semibold" panose="020B0702040204020203" pitchFamily="34" charset="0"/>
                <a:cs typeface="Segoe UI Semibold" panose="020B0702040204020203" pitchFamily="34" charset="0"/>
              </a:rPr>
              <a:t> "HEALTH POINT"</a:t>
            </a:r>
          </a:p>
          <a:p>
            <a:pPr algn="just"/>
            <a:r>
              <a:rPr lang="it-IT" sz="1400" dirty="0">
                <a:latin typeface="Segoe UI Semibold" panose="020B0702040204020203" pitchFamily="34" charset="0"/>
                <a:cs typeface="Segoe UI Semibold" panose="020B0702040204020203" pitchFamily="34" charset="0"/>
              </a:rPr>
              <a:t>Il Progetto ha visto la creazione di una serie di “</a:t>
            </a:r>
            <a:r>
              <a:rPr lang="it-IT" sz="1400" dirty="0" err="1">
                <a:latin typeface="Segoe UI Semibold" panose="020B0702040204020203" pitchFamily="34" charset="0"/>
                <a:cs typeface="Segoe UI Semibold" panose="020B0702040204020203" pitchFamily="34" charset="0"/>
              </a:rPr>
              <a:t>Health</a:t>
            </a:r>
            <a:r>
              <a:rPr lang="it-IT" sz="1400" dirty="0">
                <a:latin typeface="Segoe UI Semibold" panose="020B0702040204020203" pitchFamily="34" charset="0"/>
                <a:cs typeface="Segoe UI Semibold" panose="020B0702040204020203" pitchFamily="34" charset="0"/>
              </a:rPr>
              <a:t> Point”, sportelli e “punti d’ascolto” realizzati da professionisti dell’ambito considerato, i quali opportunamente formati, hanno offerto ai cittadini un supporto ed un reale aiuto sotto forma di interventi di </a:t>
            </a:r>
            <a:r>
              <a:rPr lang="it-IT" sz="1400" dirty="0" err="1">
                <a:latin typeface="Segoe UI Semibold" panose="020B0702040204020203" pitchFamily="34" charset="0"/>
                <a:cs typeface="Segoe UI Semibold" panose="020B0702040204020203" pitchFamily="34" charset="0"/>
              </a:rPr>
              <a:t>counseling</a:t>
            </a:r>
            <a:r>
              <a:rPr lang="it-IT" sz="1400" dirty="0">
                <a:latin typeface="Segoe UI Semibold" panose="020B0702040204020203" pitchFamily="34" charset="0"/>
                <a:cs typeface="Segoe UI Semibold" panose="020B0702040204020203" pitchFamily="34" charset="0"/>
              </a:rPr>
              <a:t> psicologico, di </a:t>
            </a:r>
            <a:r>
              <a:rPr lang="it-IT" sz="1400" dirty="0" err="1">
                <a:latin typeface="Segoe UI Semibold" panose="020B0702040204020203" pitchFamily="34" charset="0"/>
                <a:cs typeface="Segoe UI Semibold" panose="020B0702040204020203" pitchFamily="34" charset="0"/>
              </a:rPr>
              <a:t>psicoeducazione</a:t>
            </a:r>
            <a:r>
              <a:rPr lang="it-IT" sz="1400" dirty="0">
                <a:latin typeface="Segoe UI Semibold" panose="020B0702040204020203" pitchFamily="34" charset="0"/>
                <a:cs typeface="Segoe UI Semibold" panose="020B0702040204020203" pitchFamily="34" charset="0"/>
              </a:rPr>
              <a:t> e, se necessario, un primo intervento clinico. Il progetto ha ottenuto valenza distrettuale ed ha visto coinvolti i RC: Napoli Posillipo, Napoli Sud Ovest, Napoli Ovest e Napoli </a:t>
            </a:r>
            <a:r>
              <a:rPr lang="it-IT" sz="1400" dirty="0" err="1">
                <a:latin typeface="Segoe UI Semibold" panose="020B0702040204020203" pitchFamily="34" charset="0"/>
                <a:cs typeface="Segoe UI Semibold" panose="020B0702040204020203" pitchFamily="34" charset="0"/>
              </a:rPr>
              <a:t>Castel</a:t>
            </a:r>
            <a:r>
              <a:rPr lang="it-IT" sz="1400" dirty="0">
                <a:latin typeface="Segoe UI Semibold" panose="020B0702040204020203" pitchFamily="34" charset="0"/>
                <a:cs typeface="Segoe UI Semibold" panose="020B0702040204020203" pitchFamily="34" charset="0"/>
              </a:rPr>
              <a:t> Sant'Elmo.</a:t>
            </a:r>
          </a:p>
        </p:txBody>
      </p:sp>
    </p:spTree>
    <p:extLst>
      <p:ext uri="{BB962C8B-B14F-4D97-AF65-F5344CB8AC3E}">
        <p14:creationId xmlns:p14="http://schemas.microsoft.com/office/powerpoint/2010/main" val="18251204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a:extLst>
              <a:ext uri="{FF2B5EF4-FFF2-40B4-BE49-F238E27FC236}">
                <a16:creationId xmlns:a16="http://schemas.microsoft.com/office/drawing/2014/main" id="{B9089E37-CC70-4007-BC8F-2F88AF3BFD22}"/>
              </a:ext>
            </a:extLst>
          </p:cNvPr>
          <p:cNvPicPr>
            <a:picLocks noGrp="1" noChangeAspect="1"/>
          </p:cNvPicPr>
          <p:nvPr>
            <p:ph idx="1"/>
          </p:nvPr>
        </p:nvPicPr>
        <p:blipFill rotWithShape="1">
          <a:blip r:embed="rId2"/>
          <a:srcRect t="4642"/>
          <a:stretch/>
        </p:blipFill>
        <p:spPr>
          <a:xfrm>
            <a:off x="3585495" y="2027583"/>
            <a:ext cx="5021010" cy="4149380"/>
          </a:xfrm>
          <a:prstGeom prst="rect">
            <a:avLst/>
          </a:prstGeom>
        </p:spPr>
      </p:pic>
      <p:sp>
        <p:nvSpPr>
          <p:cNvPr id="6" name="Titolo 1">
            <a:extLst>
              <a:ext uri="{FF2B5EF4-FFF2-40B4-BE49-F238E27FC236}">
                <a16:creationId xmlns:a16="http://schemas.microsoft.com/office/drawing/2014/main" id="{A4B12AA5-78A2-4689-94C0-AF004F637B3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chemeClr val="accent1">
                    <a:lumMod val="50000"/>
                  </a:schemeClr>
                </a:solidFill>
                <a:latin typeface="Segoe UI Semibold" panose="020B0702040204020203" pitchFamily="34" charset="0"/>
                <a:cs typeface="Segoe UI Semibold" panose="020B0702040204020203" pitchFamily="34" charset="0"/>
              </a:rPr>
              <a:t>Il valore del progetto «</a:t>
            </a:r>
            <a:r>
              <a:rPr lang="it-IT" b="1" dirty="0" err="1">
                <a:solidFill>
                  <a:schemeClr val="accent1">
                    <a:lumMod val="50000"/>
                  </a:schemeClr>
                </a:solidFill>
                <a:latin typeface="Segoe UI Semibold" panose="020B0702040204020203" pitchFamily="34" charset="0"/>
                <a:cs typeface="Segoe UI Semibold" panose="020B0702040204020203" pitchFamily="34" charset="0"/>
              </a:rPr>
              <a:t>Health</a:t>
            </a:r>
            <a:r>
              <a:rPr lang="it-IT" b="1" dirty="0">
                <a:solidFill>
                  <a:schemeClr val="accent1">
                    <a:lumMod val="50000"/>
                  </a:schemeClr>
                </a:solidFill>
                <a:latin typeface="Segoe UI Semibold" panose="020B0702040204020203" pitchFamily="34" charset="0"/>
                <a:cs typeface="Segoe UI Semibold" panose="020B0702040204020203" pitchFamily="34" charset="0"/>
              </a:rPr>
              <a:t> Point»</a:t>
            </a:r>
          </a:p>
        </p:txBody>
      </p:sp>
      <p:pic>
        <p:nvPicPr>
          <p:cNvPr id="8" name="Immagine 7">
            <a:extLst>
              <a:ext uri="{FF2B5EF4-FFF2-40B4-BE49-F238E27FC236}">
                <a16:creationId xmlns:a16="http://schemas.microsoft.com/office/drawing/2014/main" id="{FEAB1E2C-FFDA-4E44-99A0-CADAA9AC6EE9}"/>
              </a:ext>
            </a:extLst>
          </p:cNvPr>
          <p:cNvPicPr>
            <a:picLocks noChangeAspect="1"/>
          </p:cNvPicPr>
          <p:nvPr/>
        </p:nvPicPr>
        <p:blipFill>
          <a:blip r:embed="rId3"/>
          <a:stretch>
            <a:fillRect/>
          </a:stretch>
        </p:blipFill>
        <p:spPr>
          <a:xfrm>
            <a:off x="9006550" y="5062326"/>
            <a:ext cx="2347250" cy="1338474"/>
          </a:xfrm>
          <a:prstGeom prst="rect">
            <a:avLst/>
          </a:prstGeom>
        </p:spPr>
      </p:pic>
    </p:spTree>
    <p:extLst>
      <p:ext uri="{BB962C8B-B14F-4D97-AF65-F5344CB8AC3E}">
        <p14:creationId xmlns:p14="http://schemas.microsoft.com/office/powerpoint/2010/main" val="11199487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7B135B18-7375-4406-95D8-85668A1E166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chemeClr val="accent1">
                    <a:lumMod val="50000"/>
                  </a:schemeClr>
                </a:solidFill>
                <a:latin typeface="Segoe UI Semibold" panose="020B0702040204020203" pitchFamily="34" charset="0"/>
                <a:cs typeface="Segoe UI Semibold" panose="020B0702040204020203" pitchFamily="34" charset="0"/>
              </a:rPr>
              <a:t>I dati finali del progetto «seconda chance»</a:t>
            </a:r>
          </a:p>
        </p:txBody>
      </p:sp>
      <p:pic>
        <p:nvPicPr>
          <p:cNvPr id="7" name="Immagine 6">
            <a:extLst>
              <a:ext uri="{FF2B5EF4-FFF2-40B4-BE49-F238E27FC236}">
                <a16:creationId xmlns:a16="http://schemas.microsoft.com/office/drawing/2014/main" id="{8AA248EB-0C1A-471C-8DE1-8D721B89D2BE}"/>
              </a:ext>
            </a:extLst>
          </p:cNvPr>
          <p:cNvPicPr>
            <a:picLocks noChangeAspect="1"/>
          </p:cNvPicPr>
          <p:nvPr/>
        </p:nvPicPr>
        <p:blipFill>
          <a:blip r:embed="rId2"/>
          <a:stretch>
            <a:fillRect/>
          </a:stretch>
        </p:blipFill>
        <p:spPr>
          <a:xfrm>
            <a:off x="9707843" y="5239747"/>
            <a:ext cx="2347250" cy="1338474"/>
          </a:xfrm>
          <a:prstGeom prst="rect">
            <a:avLst/>
          </a:prstGeom>
        </p:spPr>
      </p:pic>
      <p:graphicFrame>
        <p:nvGraphicFramePr>
          <p:cNvPr id="2" name="Tabella 1">
            <a:extLst>
              <a:ext uri="{FF2B5EF4-FFF2-40B4-BE49-F238E27FC236}">
                <a16:creationId xmlns:a16="http://schemas.microsoft.com/office/drawing/2014/main" id="{F8A5FB7C-0B7A-4595-B751-4AF0D3225A49}"/>
              </a:ext>
            </a:extLst>
          </p:cNvPr>
          <p:cNvGraphicFramePr>
            <a:graphicFrameLocks noGrp="1"/>
          </p:cNvGraphicFramePr>
          <p:nvPr>
            <p:extLst>
              <p:ext uri="{D42A27DB-BD31-4B8C-83A1-F6EECF244321}">
                <p14:modId xmlns:p14="http://schemas.microsoft.com/office/powerpoint/2010/main" val="1726621686"/>
              </p:ext>
            </p:extLst>
          </p:nvPr>
        </p:nvGraphicFramePr>
        <p:xfrm>
          <a:off x="1579844" y="1690688"/>
          <a:ext cx="8127999" cy="4719320"/>
        </p:xfrm>
        <a:graphic>
          <a:graphicData uri="http://schemas.openxmlformats.org/drawingml/2006/table">
            <a:tbl>
              <a:tblPr firstRow="1" bandRow="1">
                <a:tableStyleId>{5C22544A-7EE6-4342-B048-85BDC9FD1C3A}</a:tableStyleId>
              </a:tblPr>
              <a:tblGrid>
                <a:gridCol w="2738783">
                  <a:extLst>
                    <a:ext uri="{9D8B030D-6E8A-4147-A177-3AD203B41FA5}">
                      <a16:colId xmlns:a16="http://schemas.microsoft.com/office/drawing/2014/main" val="1921922121"/>
                    </a:ext>
                  </a:extLst>
                </a:gridCol>
                <a:gridCol w="2679883">
                  <a:extLst>
                    <a:ext uri="{9D8B030D-6E8A-4147-A177-3AD203B41FA5}">
                      <a16:colId xmlns:a16="http://schemas.microsoft.com/office/drawing/2014/main" val="351584999"/>
                    </a:ext>
                  </a:extLst>
                </a:gridCol>
                <a:gridCol w="2709333">
                  <a:extLst>
                    <a:ext uri="{9D8B030D-6E8A-4147-A177-3AD203B41FA5}">
                      <a16:colId xmlns:a16="http://schemas.microsoft.com/office/drawing/2014/main" val="1094773892"/>
                    </a:ext>
                  </a:extLst>
                </a:gridCol>
              </a:tblGrid>
              <a:tr h="370840">
                <a:tc>
                  <a:txBody>
                    <a:bodyPr/>
                    <a:lstStyle/>
                    <a:p>
                      <a:pPr algn="ctr"/>
                      <a:r>
                        <a:rPr lang="it-IT" dirty="0"/>
                        <a:t>Club</a:t>
                      </a:r>
                    </a:p>
                  </a:txBody>
                  <a:tcPr/>
                </a:tc>
                <a:tc>
                  <a:txBody>
                    <a:bodyPr/>
                    <a:lstStyle/>
                    <a:p>
                      <a:pPr algn="ctr"/>
                      <a:r>
                        <a:rPr lang="it-IT" dirty="0"/>
                        <a:t>Presidente </a:t>
                      </a:r>
                    </a:p>
                  </a:txBody>
                  <a:tcPr/>
                </a:tc>
                <a:tc>
                  <a:txBody>
                    <a:bodyPr/>
                    <a:lstStyle/>
                    <a:p>
                      <a:pPr algn="ctr"/>
                      <a:r>
                        <a:rPr lang="it-IT" dirty="0"/>
                        <a:t>Tutor segnalati</a:t>
                      </a:r>
                    </a:p>
                  </a:txBody>
                  <a:tcPr/>
                </a:tc>
                <a:extLst>
                  <a:ext uri="{0D108BD9-81ED-4DB2-BD59-A6C34878D82A}">
                    <a16:rowId xmlns:a16="http://schemas.microsoft.com/office/drawing/2014/main" val="1974375714"/>
                  </a:ext>
                </a:extLst>
              </a:tr>
              <a:tr h="370840">
                <a:tc>
                  <a:txBody>
                    <a:bodyPr/>
                    <a:lstStyle/>
                    <a:p>
                      <a:pPr algn="l"/>
                      <a:r>
                        <a:rPr lang="it-IT" dirty="0"/>
                        <a:t>Ercolano Centenario</a:t>
                      </a:r>
                    </a:p>
                  </a:txBody>
                  <a:tcPr/>
                </a:tc>
                <a:tc>
                  <a:txBody>
                    <a:bodyPr/>
                    <a:lstStyle/>
                    <a:p>
                      <a:pPr algn="l"/>
                      <a:r>
                        <a:rPr lang="it-IT" dirty="0"/>
                        <a:t>Rossana Fiorillo</a:t>
                      </a:r>
                    </a:p>
                  </a:txBody>
                  <a:tcPr/>
                </a:tc>
                <a:tc>
                  <a:txBody>
                    <a:bodyPr/>
                    <a:lstStyle/>
                    <a:p>
                      <a:pPr algn="r"/>
                      <a:r>
                        <a:rPr lang="it-IT" dirty="0"/>
                        <a:t>Dario Vetere</a:t>
                      </a:r>
                    </a:p>
                  </a:txBody>
                  <a:tcPr/>
                </a:tc>
                <a:extLst>
                  <a:ext uri="{0D108BD9-81ED-4DB2-BD59-A6C34878D82A}">
                    <a16:rowId xmlns:a16="http://schemas.microsoft.com/office/drawing/2014/main" val="1155858537"/>
                  </a:ext>
                </a:extLst>
              </a:tr>
              <a:tr h="370840">
                <a:tc>
                  <a:txBody>
                    <a:bodyPr/>
                    <a:lstStyle/>
                    <a:p>
                      <a:pPr algn="l"/>
                      <a:r>
                        <a:rPr lang="it-IT" dirty="0"/>
                        <a:t>Napoli Nord</a:t>
                      </a:r>
                    </a:p>
                  </a:txBody>
                  <a:tcPr/>
                </a:tc>
                <a:tc>
                  <a:txBody>
                    <a:bodyPr/>
                    <a:lstStyle/>
                    <a:p>
                      <a:pPr algn="l"/>
                      <a:r>
                        <a:rPr lang="it-IT" dirty="0"/>
                        <a:t>Francesco </a:t>
                      </a:r>
                      <a:r>
                        <a:rPr lang="it-IT" dirty="0" err="1"/>
                        <a:t>Schillirò</a:t>
                      </a:r>
                      <a:endParaRPr lang="it-IT" dirty="0"/>
                    </a:p>
                  </a:txBody>
                  <a:tcPr/>
                </a:tc>
                <a:tc>
                  <a:txBody>
                    <a:bodyPr/>
                    <a:lstStyle/>
                    <a:p>
                      <a:pPr algn="r"/>
                      <a:r>
                        <a:rPr lang="it-IT" dirty="0"/>
                        <a:t>Salvatore Esposito</a:t>
                      </a:r>
                    </a:p>
                  </a:txBody>
                  <a:tcPr/>
                </a:tc>
                <a:extLst>
                  <a:ext uri="{0D108BD9-81ED-4DB2-BD59-A6C34878D82A}">
                    <a16:rowId xmlns:a16="http://schemas.microsoft.com/office/drawing/2014/main" val="282831618"/>
                  </a:ext>
                </a:extLst>
              </a:tr>
              <a:tr h="370840">
                <a:tc>
                  <a:txBody>
                    <a:bodyPr/>
                    <a:lstStyle/>
                    <a:p>
                      <a:pPr algn="l"/>
                      <a:r>
                        <a:rPr lang="it-IT" dirty="0"/>
                        <a:t>Napoli Ovest</a:t>
                      </a:r>
                    </a:p>
                  </a:txBody>
                  <a:tcPr/>
                </a:tc>
                <a:tc>
                  <a:txBody>
                    <a:bodyPr/>
                    <a:lstStyle/>
                    <a:p>
                      <a:pPr algn="l"/>
                      <a:r>
                        <a:rPr lang="it-IT" dirty="0"/>
                        <a:t>Ferdinando Mazza</a:t>
                      </a:r>
                    </a:p>
                  </a:txBody>
                  <a:tcPr/>
                </a:tc>
                <a:tc>
                  <a:txBody>
                    <a:bodyPr/>
                    <a:lstStyle/>
                    <a:p>
                      <a:pPr algn="r"/>
                      <a:r>
                        <a:rPr lang="it-IT" dirty="0"/>
                        <a:t>Paolo Pizzo</a:t>
                      </a:r>
                    </a:p>
                  </a:txBody>
                  <a:tcPr/>
                </a:tc>
                <a:extLst>
                  <a:ext uri="{0D108BD9-81ED-4DB2-BD59-A6C34878D82A}">
                    <a16:rowId xmlns:a16="http://schemas.microsoft.com/office/drawing/2014/main" val="3438260347"/>
                  </a:ext>
                </a:extLst>
              </a:tr>
              <a:tr h="370840">
                <a:tc>
                  <a:txBody>
                    <a:bodyPr/>
                    <a:lstStyle/>
                    <a:p>
                      <a:pPr algn="l"/>
                      <a:r>
                        <a:rPr lang="it-IT" dirty="0"/>
                        <a:t>Napoli Posillipo</a:t>
                      </a:r>
                    </a:p>
                  </a:txBody>
                  <a:tcPr/>
                </a:tc>
                <a:tc>
                  <a:txBody>
                    <a:bodyPr/>
                    <a:lstStyle/>
                    <a:p>
                      <a:pPr algn="l"/>
                      <a:r>
                        <a:rPr lang="it-IT" dirty="0"/>
                        <a:t>Francesco Serra</a:t>
                      </a:r>
                    </a:p>
                  </a:txBody>
                  <a:tcPr/>
                </a:tc>
                <a:tc>
                  <a:txBody>
                    <a:bodyPr/>
                    <a:lstStyle/>
                    <a:p>
                      <a:pPr algn="r"/>
                      <a:r>
                        <a:rPr lang="it-IT" dirty="0"/>
                        <a:t>Francesco </a:t>
                      </a:r>
                      <a:r>
                        <a:rPr lang="it-IT" dirty="0" err="1"/>
                        <a:t>Bifulco</a:t>
                      </a:r>
                      <a:endParaRPr lang="it-IT" dirty="0"/>
                    </a:p>
                  </a:txBody>
                  <a:tcPr/>
                </a:tc>
                <a:extLst>
                  <a:ext uri="{0D108BD9-81ED-4DB2-BD59-A6C34878D82A}">
                    <a16:rowId xmlns:a16="http://schemas.microsoft.com/office/drawing/2014/main" val="2665286472"/>
                  </a:ext>
                </a:extLst>
              </a:tr>
              <a:tr h="370840">
                <a:tc>
                  <a:txBody>
                    <a:bodyPr/>
                    <a:lstStyle/>
                    <a:p>
                      <a:pPr algn="l"/>
                      <a:r>
                        <a:rPr lang="it-IT" dirty="0"/>
                        <a:t>Napoli Est</a:t>
                      </a:r>
                    </a:p>
                  </a:txBody>
                  <a:tcPr/>
                </a:tc>
                <a:tc>
                  <a:txBody>
                    <a:bodyPr/>
                    <a:lstStyle/>
                    <a:p>
                      <a:pPr algn="l"/>
                      <a:r>
                        <a:rPr lang="it-IT" dirty="0"/>
                        <a:t>Michele Simeone</a:t>
                      </a:r>
                    </a:p>
                  </a:txBody>
                  <a:tcPr/>
                </a:tc>
                <a:tc>
                  <a:txBody>
                    <a:bodyPr/>
                    <a:lstStyle/>
                    <a:p>
                      <a:pPr algn="r"/>
                      <a:r>
                        <a:rPr lang="it-IT" dirty="0"/>
                        <a:t>Francesco Ferrazzano</a:t>
                      </a:r>
                    </a:p>
                  </a:txBody>
                  <a:tcPr/>
                </a:tc>
                <a:extLst>
                  <a:ext uri="{0D108BD9-81ED-4DB2-BD59-A6C34878D82A}">
                    <a16:rowId xmlns:a16="http://schemas.microsoft.com/office/drawing/2014/main" val="1329466117"/>
                  </a:ext>
                </a:extLst>
              </a:tr>
              <a:tr h="370840">
                <a:tc>
                  <a:txBody>
                    <a:bodyPr/>
                    <a:lstStyle/>
                    <a:p>
                      <a:pPr algn="l"/>
                      <a:r>
                        <a:rPr lang="it-IT" dirty="0"/>
                        <a:t>Napoli Sud Ovest</a:t>
                      </a:r>
                    </a:p>
                  </a:txBody>
                  <a:tcPr/>
                </a:tc>
                <a:tc>
                  <a:txBody>
                    <a:bodyPr/>
                    <a:lstStyle/>
                    <a:p>
                      <a:pPr algn="l"/>
                      <a:r>
                        <a:rPr lang="it-IT" dirty="0"/>
                        <a:t>Mariano </a:t>
                      </a:r>
                      <a:r>
                        <a:rPr lang="it-IT" dirty="0" err="1"/>
                        <a:t>Caldore</a:t>
                      </a:r>
                      <a:endParaRPr lang="it-IT" dirty="0"/>
                    </a:p>
                  </a:txBody>
                  <a:tcPr/>
                </a:tc>
                <a:tc>
                  <a:txBody>
                    <a:bodyPr/>
                    <a:lstStyle/>
                    <a:p>
                      <a:pPr algn="r"/>
                      <a:r>
                        <a:rPr lang="it-IT" dirty="0"/>
                        <a:t>Edoardo </a:t>
                      </a:r>
                      <a:r>
                        <a:rPr lang="it-IT" dirty="0" err="1"/>
                        <a:t>Sabbatino</a:t>
                      </a:r>
                      <a:endParaRPr lang="it-IT" dirty="0"/>
                    </a:p>
                  </a:txBody>
                  <a:tcPr/>
                </a:tc>
                <a:extLst>
                  <a:ext uri="{0D108BD9-81ED-4DB2-BD59-A6C34878D82A}">
                    <a16:rowId xmlns:a16="http://schemas.microsoft.com/office/drawing/2014/main" val="851697760"/>
                  </a:ext>
                </a:extLst>
              </a:tr>
              <a:tr h="370840">
                <a:tc>
                  <a:txBody>
                    <a:bodyPr/>
                    <a:lstStyle/>
                    <a:p>
                      <a:pPr algn="l"/>
                      <a:r>
                        <a:rPr lang="it-IT" dirty="0"/>
                        <a:t>Napoli Castel dell’Ovo</a:t>
                      </a:r>
                    </a:p>
                  </a:txBody>
                  <a:tcPr/>
                </a:tc>
                <a:tc>
                  <a:txBody>
                    <a:bodyPr/>
                    <a:lstStyle/>
                    <a:p>
                      <a:pPr algn="l"/>
                      <a:r>
                        <a:rPr lang="it-IT" dirty="0"/>
                        <a:t>Alfredo </a:t>
                      </a:r>
                      <a:r>
                        <a:rPr lang="it-IT" dirty="0" err="1"/>
                        <a:t>Ruosi</a:t>
                      </a:r>
                      <a:endParaRPr lang="it-IT" dirty="0"/>
                    </a:p>
                  </a:txBody>
                  <a:tcPr/>
                </a:tc>
                <a:tc>
                  <a:txBody>
                    <a:bodyPr/>
                    <a:lstStyle/>
                    <a:p>
                      <a:pPr algn="r"/>
                      <a:r>
                        <a:rPr lang="it-IT" dirty="0"/>
                        <a:t>Bruno D’Urso</a:t>
                      </a:r>
                    </a:p>
                  </a:txBody>
                  <a:tcPr/>
                </a:tc>
                <a:extLst>
                  <a:ext uri="{0D108BD9-81ED-4DB2-BD59-A6C34878D82A}">
                    <a16:rowId xmlns:a16="http://schemas.microsoft.com/office/drawing/2014/main" val="704914760"/>
                  </a:ext>
                </a:extLst>
              </a:tr>
              <a:tr h="370840">
                <a:tc>
                  <a:txBody>
                    <a:bodyPr/>
                    <a:lstStyle/>
                    <a:p>
                      <a:pPr algn="l"/>
                      <a:r>
                        <a:rPr lang="it-IT" dirty="0"/>
                        <a:t>Catanzaro</a:t>
                      </a:r>
                    </a:p>
                  </a:txBody>
                  <a:tcPr/>
                </a:tc>
                <a:tc>
                  <a:txBody>
                    <a:bodyPr/>
                    <a:lstStyle/>
                    <a:p>
                      <a:pPr algn="l"/>
                      <a:r>
                        <a:rPr lang="it-IT" dirty="0"/>
                        <a:t>Stefano </a:t>
                      </a:r>
                      <a:r>
                        <a:rPr lang="it-IT" dirty="0" err="1"/>
                        <a:t>Rodinò</a:t>
                      </a:r>
                      <a:endParaRPr lang="it-IT" dirty="0"/>
                    </a:p>
                  </a:txBody>
                  <a:tcPr/>
                </a:tc>
                <a:tc>
                  <a:txBody>
                    <a:bodyPr/>
                    <a:lstStyle/>
                    <a:p>
                      <a:pPr algn="r"/>
                      <a:r>
                        <a:rPr lang="it-IT" dirty="0"/>
                        <a:t>Elena Grimaldi</a:t>
                      </a:r>
                    </a:p>
                  </a:txBody>
                  <a:tcPr/>
                </a:tc>
                <a:extLst>
                  <a:ext uri="{0D108BD9-81ED-4DB2-BD59-A6C34878D82A}">
                    <a16:rowId xmlns:a16="http://schemas.microsoft.com/office/drawing/2014/main" val="2255902687"/>
                  </a:ext>
                </a:extLst>
              </a:tr>
              <a:tr h="370840">
                <a:tc>
                  <a:txBody>
                    <a:bodyPr/>
                    <a:lstStyle/>
                    <a:p>
                      <a:pPr algn="l"/>
                      <a:r>
                        <a:rPr lang="it-IT" dirty="0"/>
                        <a:t>Catanzaro Tre Colli</a:t>
                      </a:r>
                    </a:p>
                  </a:txBody>
                  <a:tcPr/>
                </a:tc>
                <a:tc>
                  <a:txBody>
                    <a:bodyPr/>
                    <a:lstStyle/>
                    <a:p>
                      <a:pPr algn="l"/>
                      <a:r>
                        <a:rPr lang="it-IT" dirty="0"/>
                        <a:t>Maurizio Ferrara</a:t>
                      </a:r>
                    </a:p>
                  </a:txBody>
                  <a:tcPr/>
                </a:tc>
                <a:tc>
                  <a:txBody>
                    <a:bodyPr/>
                    <a:lstStyle/>
                    <a:p>
                      <a:pPr algn="r"/>
                      <a:r>
                        <a:rPr lang="it-IT" dirty="0"/>
                        <a:t>Luca Provenzano</a:t>
                      </a:r>
                    </a:p>
                  </a:txBody>
                  <a:tcPr/>
                </a:tc>
                <a:extLst>
                  <a:ext uri="{0D108BD9-81ED-4DB2-BD59-A6C34878D82A}">
                    <a16:rowId xmlns:a16="http://schemas.microsoft.com/office/drawing/2014/main" val="1135714914"/>
                  </a:ext>
                </a:extLst>
              </a:tr>
              <a:tr h="370840">
                <a:tc>
                  <a:txBody>
                    <a:bodyPr/>
                    <a:lstStyle/>
                    <a:p>
                      <a:pPr algn="l"/>
                      <a:r>
                        <a:rPr lang="it-IT" dirty="0"/>
                        <a:t>Valle Caudina</a:t>
                      </a:r>
                    </a:p>
                  </a:txBody>
                  <a:tcPr/>
                </a:tc>
                <a:tc>
                  <a:txBody>
                    <a:bodyPr/>
                    <a:lstStyle/>
                    <a:p>
                      <a:pPr algn="l"/>
                      <a:r>
                        <a:rPr lang="it-IT" dirty="0"/>
                        <a:t>Massimiliano Bassi</a:t>
                      </a:r>
                    </a:p>
                  </a:txBody>
                  <a:tcPr/>
                </a:tc>
                <a:tc>
                  <a:txBody>
                    <a:bodyPr/>
                    <a:lstStyle/>
                    <a:p>
                      <a:pPr algn="r"/>
                      <a:r>
                        <a:rPr lang="it-IT" dirty="0"/>
                        <a:t>Vincenzo </a:t>
                      </a:r>
                      <a:r>
                        <a:rPr lang="it-IT" dirty="0" err="1"/>
                        <a:t>Megna</a:t>
                      </a:r>
                      <a:r>
                        <a:rPr lang="it-IT" dirty="0"/>
                        <a:t>  </a:t>
                      </a:r>
                    </a:p>
                    <a:p>
                      <a:pPr algn="r"/>
                      <a:r>
                        <a:rPr lang="it-IT" dirty="0"/>
                        <a:t>Rita Massaro</a:t>
                      </a:r>
                    </a:p>
                  </a:txBody>
                  <a:tcPr/>
                </a:tc>
                <a:extLst>
                  <a:ext uri="{0D108BD9-81ED-4DB2-BD59-A6C34878D82A}">
                    <a16:rowId xmlns:a16="http://schemas.microsoft.com/office/drawing/2014/main" val="3074787848"/>
                  </a:ext>
                </a:extLst>
              </a:tr>
              <a:tr h="370840">
                <a:tc>
                  <a:txBody>
                    <a:bodyPr/>
                    <a:lstStyle/>
                    <a:p>
                      <a:pPr algn="l"/>
                      <a:r>
                        <a:rPr lang="it-IT" dirty="0"/>
                        <a:t>Nicotera </a:t>
                      </a:r>
                      <a:r>
                        <a:rPr lang="it-IT" dirty="0" err="1"/>
                        <a:t>Medna</a:t>
                      </a:r>
                      <a:endParaRPr lang="it-IT" dirty="0"/>
                    </a:p>
                  </a:txBody>
                  <a:tcPr/>
                </a:tc>
                <a:tc>
                  <a:txBody>
                    <a:bodyPr/>
                    <a:lstStyle/>
                    <a:p>
                      <a:pPr algn="l"/>
                      <a:r>
                        <a:rPr lang="it-IT" dirty="0"/>
                        <a:t>Giorgio </a:t>
                      </a:r>
                      <a:r>
                        <a:rPr lang="it-IT" dirty="0" err="1"/>
                        <a:t>Tropiano</a:t>
                      </a:r>
                      <a:endParaRPr lang="it-IT" dirty="0"/>
                    </a:p>
                  </a:txBody>
                  <a:tcPr/>
                </a:tc>
                <a:tc>
                  <a:txBody>
                    <a:bodyPr/>
                    <a:lstStyle/>
                    <a:p>
                      <a:pPr algn="r"/>
                      <a:r>
                        <a:rPr lang="it-IT" dirty="0"/>
                        <a:t>Giacomo </a:t>
                      </a:r>
                      <a:r>
                        <a:rPr lang="it-IT" dirty="0" err="1"/>
                        <a:t>Saccomanno</a:t>
                      </a:r>
                      <a:endParaRPr lang="it-IT" dirty="0"/>
                    </a:p>
                  </a:txBody>
                  <a:tcPr/>
                </a:tc>
                <a:extLst>
                  <a:ext uri="{0D108BD9-81ED-4DB2-BD59-A6C34878D82A}">
                    <a16:rowId xmlns:a16="http://schemas.microsoft.com/office/drawing/2014/main" val="1647297665"/>
                  </a:ext>
                </a:extLst>
              </a:tr>
            </a:tbl>
          </a:graphicData>
        </a:graphic>
      </p:graphicFrame>
    </p:spTree>
    <p:extLst>
      <p:ext uri="{BB962C8B-B14F-4D97-AF65-F5344CB8AC3E}">
        <p14:creationId xmlns:p14="http://schemas.microsoft.com/office/powerpoint/2010/main" val="32090539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75B8B2B6-C74A-47C8-870C-5F0918B7C06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chemeClr val="accent1">
                    <a:lumMod val="50000"/>
                  </a:schemeClr>
                </a:solidFill>
                <a:latin typeface="Segoe UI Semibold" panose="020B0702040204020203" pitchFamily="34" charset="0"/>
                <a:cs typeface="Segoe UI Semibold" panose="020B0702040204020203" pitchFamily="34" charset="0"/>
              </a:rPr>
              <a:t>I numeri finali dell’operazione</a:t>
            </a:r>
          </a:p>
        </p:txBody>
      </p:sp>
      <p:pic>
        <p:nvPicPr>
          <p:cNvPr id="6" name="Immagine 5">
            <a:extLst>
              <a:ext uri="{FF2B5EF4-FFF2-40B4-BE49-F238E27FC236}">
                <a16:creationId xmlns:a16="http://schemas.microsoft.com/office/drawing/2014/main" id="{4E384607-72F1-43E2-9E8C-5E3C025FBCB4}"/>
              </a:ext>
            </a:extLst>
          </p:cNvPr>
          <p:cNvPicPr>
            <a:picLocks noChangeAspect="1"/>
          </p:cNvPicPr>
          <p:nvPr/>
        </p:nvPicPr>
        <p:blipFill>
          <a:blip r:embed="rId2"/>
          <a:stretch>
            <a:fillRect/>
          </a:stretch>
        </p:blipFill>
        <p:spPr>
          <a:xfrm>
            <a:off x="9006550" y="5062326"/>
            <a:ext cx="2347250" cy="1338474"/>
          </a:xfrm>
          <a:prstGeom prst="rect">
            <a:avLst/>
          </a:prstGeom>
        </p:spPr>
      </p:pic>
      <p:graphicFrame>
        <p:nvGraphicFramePr>
          <p:cNvPr id="2" name="Tabella 1">
            <a:extLst>
              <a:ext uri="{FF2B5EF4-FFF2-40B4-BE49-F238E27FC236}">
                <a16:creationId xmlns:a16="http://schemas.microsoft.com/office/drawing/2014/main" id="{47D5B452-1009-4393-9B05-501F0DBF6C3A}"/>
              </a:ext>
            </a:extLst>
          </p:cNvPr>
          <p:cNvGraphicFramePr>
            <a:graphicFrameLocks noGrp="1"/>
          </p:cNvGraphicFramePr>
          <p:nvPr>
            <p:extLst>
              <p:ext uri="{D42A27DB-BD31-4B8C-83A1-F6EECF244321}">
                <p14:modId xmlns:p14="http://schemas.microsoft.com/office/powerpoint/2010/main" val="4287260526"/>
              </p:ext>
            </p:extLst>
          </p:nvPr>
        </p:nvGraphicFramePr>
        <p:xfrm>
          <a:off x="1809270" y="1733399"/>
          <a:ext cx="6624867" cy="4126770"/>
        </p:xfrm>
        <a:graphic>
          <a:graphicData uri="http://schemas.openxmlformats.org/drawingml/2006/table">
            <a:tbl>
              <a:tblPr firstRow="1" bandRow="1">
                <a:tableStyleId>{5C22544A-7EE6-4342-B048-85BDC9FD1C3A}</a:tableStyleId>
              </a:tblPr>
              <a:tblGrid>
                <a:gridCol w="2490077">
                  <a:extLst>
                    <a:ext uri="{9D8B030D-6E8A-4147-A177-3AD203B41FA5}">
                      <a16:colId xmlns:a16="http://schemas.microsoft.com/office/drawing/2014/main" val="2127246717"/>
                    </a:ext>
                  </a:extLst>
                </a:gridCol>
                <a:gridCol w="4134790">
                  <a:extLst>
                    <a:ext uri="{9D8B030D-6E8A-4147-A177-3AD203B41FA5}">
                      <a16:colId xmlns:a16="http://schemas.microsoft.com/office/drawing/2014/main" val="1819696608"/>
                    </a:ext>
                  </a:extLst>
                </a:gridCol>
              </a:tblGrid>
              <a:tr h="328991">
                <a:tc>
                  <a:txBody>
                    <a:bodyPr/>
                    <a:lstStyle/>
                    <a:p>
                      <a:endParaRPr lang="it-IT" sz="1600" dirty="0"/>
                    </a:p>
                  </a:txBody>
                  <a:tcPr marL="81121" marR="81121" marT="40561" marB="40561"/>
                </a:tc>
                <a:tc>
                  <a:txBody>
                    <a:bodyPr/>
                    <a:lstStyle/>
                    <a:p>
                      <a:endParaRPr lang="it-IT" sz="1600" dirty="0"/>
                    </a:p>
                  </a:txBody>
                  <a:tcPr marL="81121" marR="81121" marT="40561" marB="40561"/>
                </a:tc>
                <a:extLst>
                  <a:ext uri="{0D108BD9-81ED-4DB2-BD59-A6C34878D82A}">
                    <a16:rowId xmlns:a16="http://schemas.microsoft.com/office/drawing/2014/main" val="3284252030"/>
                  </a:ext>
                </a:extLst>
              </a:tr>
              <a:tr h="328991">
                <a:tc>
                  <a:txBody>
                    <a:bodyPr/>
                    <a:lstStyle/>
                    <a:p>
                      <a:r>
                        <a:rPr lang="it-IT" sz="2000" dirty="0"/>
                        <a:t>Somme in Cassa </a:t>
                      </a:r>
                    </a:p>
                  </a:txBody>
                  <a:tcPr marL="81121" marR="81121" marT="40561" marB="40561"/>
                </a:tc>
                <a:tc>
                  <a:txBody>
                    <a:bodyPr/>
                    <a:lstStyle/>
                    <a:p>
                      <a:pPr algn="r"/>
                      <a:r>
                        <a:rPr lang="it-IT" sz="2000" dirty="0"/>
                        <a:t>8.100</a:t>
                      </a:r>
                    </a:p>
                  </a:txBody>
                  <a:tcPr marL="81121" marR="81121" marT="40561" marB="40561"/>
                </a:tc>
                <a:extLst>
                  <a:ext uri="{0D108BD9-81ED-4DB2-BD59-A6C34878D82A}">
                    <a16:rowId xmlns:a16="http://schemas.microsoft.com/office/drawing/2014/main" val="97025035"/>
                  </a:ext>
                </a:extLst>
              </a:tr>
              <a:tr h="567847">
                <a:tc>
                  <a:txBody>
                    <a:bodyPr/>
                    <a:lstStyle/>
                    <a:p>
                      <a:r>
                        <a:rPr lang="it-IT" sz="2000" dirty="0"/>
                        <a:t>Sostegno</a:t>
                      </a:r>
                      <a:r>
                        <a:rPr lang="it-IT" sz="2000" baseline="0" dirty="0"/>
                        <a:t> dai soci del </a:t>
                      </a:r>
                      <a:r>
                        <a:rPr lang="it-IT" sz="2000" baseline="0" dirty="0" err="1"/>
                        <a:t>Castel</a:t>
                      </a:r>
                      <a:r>
                        <a:rPr lang="it-IT" sz="2000" baseline="0" dirty="0"/>
                        <a:t> dell’Ovo </a:t>
                      </a:r>
                      <a:endParaRPr lang="it-IT" sz="2000" dirty="0"/>
                    </a:p>
                  </a:txBody>
                  <a:tcPr marL="81121" marR="81121" marT="40561" marB="40561"/>
                </a:tc>
                <a:tc>
                  <a:txBody>
                    <a:bodyPr/>
                    <a:lstStyle/>
                    <a:p>
                      <a:pPr algn="r"/>
                      <a:r>
                        <a:rPr lang="it-IT" sz="2000" dirty="0"/>
                        <a:t>820</a:t>
                      </a:r>
                    </a:p>
                  </a:txBody>
                  <a:tcPr marL="81121" marR="81121" marT="40561" marB="40561"/>
                </a:tc>
                <a:extLst>
                  <a:ext uri="{0D108BD9-81ED-4DB2-BD59-A6C34878D82A}">
                    <a16:rowId xmlns:a16="http://schemas.microsoft.com/office/drawing/2014/main" val="3049965536"/>
                  </a:ext>
                </a:extLst>
              </a:tr>
              <a:tr h="567847">
                <a:tc>
                  <a:txBody>
                    <a:bodyPr/>
                    <a:lstStyle/>
                    <a:p>
                      <a:r>
                        <a:rPr lang="it-IT" sz="2000" dirty="0"/>
                        <a:t>Sostegno dai club del Distretto </a:t>
                      </a:r>
                    </a:p>
                  </a:txBody>
                  <a:tcPr marL="81121" marR="81121" marT="40561" marB="40561"/>
                </a:tc>
                <a:tc>
                  <a:txBody>
                    <a:bodyPr/>
                    <a:lstStyle/>
                    <a:p>
                      <a:pPr algn="r"/>
                      <a:r>
                        <a:rPr lang="it-IT" sz="2000" u="sng" dirty="0"/>
                        <a:t>31.295</a:t>
                      </a:r>
                    </a:p>
                  </a:txBody>
                  <a:tcPr marL="81121" marR="81121" marT="40561" marB="40561"/>
                </a:tc>
                <a:extLst>
                  <a:ext uri="{0D108BD9-81ED-4DB2-BD59-A6C34878D82A}">
                    <a16:rowId xmlns:a16="http://schemas.microsoft.com/office/drawing/2014/main" val="3217537964"/>
                  </a:ext>
                </a:extLst>
              </a:tr>
              <a:tr h="328991">
                <a:tc>
                  <a:txBody>
                    <a:bodyPr/>
                    <a:lstStyle/>
                    <a:p>
                      <a:r>
                        <a:rPr lang="it-IT" sz="2000" dirty="0"/>
                        <a:t>Totale somme </a:t>
                      </a:r>
                    </a:p>
                  </a:txBody>
                  <a:tcPr marL="81121" marR="81121" marT="40561" marB="40561"/>
                </a:tc>
                <a:tc>
                  <a:txBody>
                    <a:bodyPr/>
                    <a:lstStyle/>
                    <a:p>
                      <a:pPr algn="r"/>
                      <a:r>
                        <a:rPr lang="it-IT" sz="2000" dirty="0"/>
                        <a:t>40.215</a:t>
                      </a:r>
                    </a:p>
                  </a:txBody>
                  <a:tcPr marL="81121" marR="81121" marT="40561" marB="40561"/>
                </a:tc>
                <a:extLst>
                  <a:ext uri="{0D108BD9-81ED-4DB2-BD59-A6C34878D82A}">
                    <a16:rowId xmlns:a16="http://schemas.microsoft.com/office/drawing/2014/main" val="658188952"/>
                  </a:ext>
                </a:extLst>
              </a:tr>
              <a:tr h="328991">
                <a:tc>
                  <a:txBody>
                    <a:bodyPr/>
                    <a:lstStyle/>
                    <a:p>
                      <a:endParaRPr lang="it-IT" sz="2000" dirty="0"/>
                    </a:p>
                  </a:txBody>
                  <a:tcPr marL="81121" marR="81121" marT="40561" marB="40561"/>
                </a:tc>
                <a:tc>
                  <a:txBody>
                    <a:bodyPr/>
                    <a:lstStyle/>
                    <a:p>
                      <a:pPr algn="r"/>
                      <a:endParaRPr lang="it-IT" sz="2000" dirty="0"/>
                    </a:p>
                  </a:txBody>
                  <a:tcPr marL="81121" marR="81121" marT="40561" marB="40561"/>
                </a:tc>
                <a:extLst>
                  <a:ext uri="{0D108BD9-81ED-4DB2-BD59-A6C34878D82A}">
                    <a16:rowId xmlns:a16="http://schemas.microsoft.com/office/drawing/2014/main" val="246054398"/>
                  </a:ext>
                </a:extLst>
              </a:tr>
              <a:tr h="567847">
                <a:tc>
                  <a:txBody>
                    <a:bodyPr/>
                    <a:lstStyle/>
                    <a:p>
                      <a:r>
                        <a:rPr lang="it-IT" sz="2000" dirty="0"/>
                        <a:t>Costo Borse cadauno</a:t>
                      </a:r>
                    </a:p>
                  </a:txBody>
                  <a:tcPr marL="81121" marR="81121" marT="40561" marB="40561"/>
                </a:tc>
                <a:tc>
                  <a:txBody>
                    <a:bodyPr/>
                    <a:lstStyle/>
                    <a:p>
                      <a:pPr algn="r"/>
                      <a:r>
                        <a:rPr lang="it-IT" sz="2000" dirty="0"/>
                        <a:t>3.200</a:t>
                      </a:r>
                    </a:p>
                  </a:txBody>
                  <a:tcPr marL="81121" marR="81121" marT="40561" marB="40561"/>
                </a:tc>
                <a:extLst>
                  <a:ext uri="{0D108BD9-81ED-4DB2-BD59-A6C34878D82A}">
                    <a16:rowId xmlns:a16="http://schemas.microsoft.com/office/drawing/2014/main" val="607177337"/>
                  </a:ext>
                </a:extLst>
              </a:tr>
              <a:tr h="567847">
                <a:tc>
                  <a:txBody>
                    <a:bodyPr/>
                    <a:lstStyle/>
                    <a:p>
                      <a:r>
                        <a:rPr lang="it-IT" sz="2000" b="1" dirty="0"/>
                        <a:t>Numero Borse erogabili</a:t>
                      </a:r>
                    </a:p>
                  </a:txBody>
                  <a:tcPr marL="81121" marR="81121" marT="40561" marB="40561"/>
                </a:tc>
                <a:tc>
                  <a:txBody>
                    <a:bodyPr/>
                    <a:lstStyle/>
                    <a:p>
                      <a:pPr algn="r"/>
                      <a:r>
                        <a:rPr lang="it-IT" sz="2400" b="1" dirty="0"/>
                        <a:t>12,56</a:t>
                      </a:r>
                    </a:p>
                  </a:txBody>
                  <a:tcPr marL="81121" marR="81121" marT="40561" marB="40561"/>
                </a:tc>
                <a:extLst>
                  <a:ext uri="{0D108BD9-81ED-4DB2-BD59-A6C34878D82A}">
                    <a16:rowId xmlns:a16="http://schemas.microsoft.com/office/drawing/2014/main" val="258139160"/>
                  </a:ext>
                </a:extLst>
              </a:tr>
            </a:tbl>
          </a:graphicData>
        </a:graphic>
      </p:graphicFrame>
    </p:spTree>
    <p:extLst>
      <p:ext uri="{BB962C8B-B14F-4D97-AF65-F5344CB8AC3E}">
        <p14:creationId xmlns:p14="http://schemas.microsoft.com/office/powerpoint/2010/main" val="18483557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804039"/>
            <a:ext cx="10511589" cy="4757237"/>
          </a:xfrm>
          <a:solidFill>
            <a:schemeClr val="tx2">
              <a:lumMod val="20000"/>
              <a:lumOff val="80000"/>
            </a:schemeClr>
          </a:solidFill>
          <a:ln>
            <a:solidFill>
              <a:schemeClr val="accent1"/>
            </a:solidFill>
          </a:ln>
        </p:spPr>
        <p:txBody>
          <a:bodyPr>
            <a:normAutofit fontScale="77500" lnSpcReduction="20000"/>
          </a:bodyPr>
          <a:lstStyle/>
          <a:p>
            <a:r>
              <a:rPr lang="it-IT" dirty="0">
                <a:solidFill>
                  <a:schemeClr val="accent1"/>
                </a:solidFill>
              </a:rPr>
              <a:t>COOP. SOCIALE GIANCARLO SIANI (Ercolano - Az. Agricola)</a:t>
            </a:r>
          </a:p>
          <a:p>
            <a:r>
              <a:rPr lang="it-IT" dirty="0">
                <a:solidFill>
                  <a:schemeClr val="accent1"/>
                </a:solidFill>
              </a:rPr>
              <a:t>VILLA CLOTILDE (</a:t>
            </a:r>
            <a:r>
              <a:rPr lang="it-IT" dirty="0" err="1">
                <a:solidFill>
                  <a:schemeClr val="accent1"/>
                </a:solidFill>
              </a:rPr>
              <a:t>Cicciano</a:t>
            </a:r>
            <a:r>
              <a:rPr lang="it-IT" dirty="0">
                <a:solidFill>
                  <a:schemeClr val="accent1"/>
                </a:solidFill>
              </a:rPr>
              <a:t>  - </a:t>
            </a:r>
            <a:r>
              <a:rPr lang="it-IT" dirty="0" err="1">
                <a:solidFill>
                  <a:schemeClr val="accent1"/>
                </a:solidFill>
              </a:rPr>
              <a:t>Rsa</a:t>
            </a:r>
            <a:r>
              <a:rPr lang="it-IT" dirty="0">
                <a:solidFill>
                  <a:schemeClr val="accent1"/>
                </a:solidFill>
              </a:rPr>
              <a:t> Anziani)</a:t>
            </a:r>
          </a:p>
          <a:p>
            <a:r>
              <a:rPr lang="it-IT" dirty="0">
                <a:solidFill>
                  <a:schemeClr val="accent1"/>
                </a:solidFill>
              </a:rPr>
              <a:t>EP Spa (Napoli - Ristorazione Collettiva) </a:t>
            </a:r>
          </a:p>
          <a:p>
            <a:r>
              <a:rPr lang="it-IT" dirty="0">
                <a:solidFill>
                  <a:schemeClr val="accent1"/>
                </a:solidFill>
              </a:rPr>
              <a:t>SYNER. </a:t>
            </a:r>
            <a:r>
              <a:rPr lang="it-IT" dirty="0" err="1">
                <a:solidFill>
                  <a:schemeClr val="accent1"/>
                </a:solidFill>
              </a:rPr>
              <a:t>VET</a:t>
            </a:r>
            <a:r>
              <a:rPr lang="it-IT" dirty="0">
                <a:solidFill>
                  <a:schemeClr val="accent1"/>
                </a:solidFill>
              </a:rPr>
              <a:t>. SAS (Napoli - Ambulatorio Veterinario)   </a:t>
            </a:r>
          </a:p>
          <a:p>
            <a:r>
              <a:rPr lang="it-IT" dirty="0">
                <a:solidFill>
                  <a:schemeClr val="accent1"/>
                </a:solidFill>
              </a:rPr>
              <a:t>CARTOLERIA AMODIO (Napoli)</a:t>
            </a:r>
          </a:p>
          <a:p>
            <a:r>
              <a:rPr lang="it-IT" dirty="0">
                <a:solidFill>
                  <a:schemeClr val="accent1"/>
                </a:solidFill>
              </a:rPr>
              <a:t>CENTRO FKT Vomero (Napoli - Centro di Riabilitazione)</a:t>
            </a:r>
          </a:p>
          <a:p>
            <a:r>
              <a:rPr lang="it-IT" dirty="0">
                <a:solidFill>
                  <a:schemeClr val="accent1"/>
                </a:solidFill>
              </a:rPr>
              <a:t>VILLA delle GINESTRE (</a:t>
            </a:r>
            <a:r>
              <a:rPr lang="it-IT" dirty="0" err="1">
                <a:solidFill>
                  <a:schemeClr val="accent1"/>
                </a:solidFill>
              </a:rPr>
              <a:t>Volla</a:t>
            </a:r>
            <a:r>
              <a:rPr lang="it-IT" dirty="0">
                <a:solidFill>
                  <a:schemeClr val="accent1"/>
                </a:solidFill>
              </a:rPr>
              <a:t> – Centro di Riabilitazione) </a:t>
            </a:r>
          </a:p>
          <a:p>
            <a:r>
              <a:rPr lang="it-IT" dirty="0">
                <a:solidFill>
                  <a:schemeClr val="accent1"/>
                </a:solidFill>
              </a:rPr>
              <a:t>DIMENSIONE AZZURRA (Torre del Greco - Centro di Riabilitazione)</a:t>
            </a:r>
          </a:p>
          <a:p>
            <a:r>
              <a:rPr lang="it-IT" dirty="0">
                <a:solidFill>
                  <a:schemeClr val="accent1"/>
                </a:solidFill>
              </a:rPr>
              <a:t>APPALTI SRL (Sorrento - Ristrutturazione Alberghi) </a:t>
            </a:r>
          </a:p>
          <a:p>
            <a:r>
              <a:rPr lang="it-IT" dirty="0">
                <a:solidFill>
                  <a:schemeClr val="accent1"/>
                </a:solidFill>
              </a:rPr>
              <a:t>ALICE FOOD Srl (Catanzaro - Ristorazione)  </a:t>
            </a:r>
          </a:p>
          <a:p>
            <a:r>
              <a:rPr lang="it-IT" dirty="0">
                <a:solidFill>
                  <a:schemeClr val="accent1"/>
                </a:solidFill>
              </a:rPr>
              <a:t>ANGEL srl (Catanzaro - Ristorazione)  </a:t>
            </a:r>
          </a:p>
          <a:p>
            <a:r>
              <a:rPr lang="it-IT" dirty="0">
                <a:solidFill>
                  <a:schemeClr val="accent1"/>
                </a:solidFill>
              </a:rPr>
              <a:t>NAPOLETANO MICHELE (</a:t>
            </a:r>
            <a:r>
              <a:rPr lang="it-IT" dirty="0" err="1">
                <a:solidFill>
                  <a:schemeClr val="accent1"/>
                </a:solidFill>
              </a:rPr>
              <a:t>Airola</a:t>
            </a:r>
            <a:r>
              <a:rPr lang="it-IT" dirty="0">
                <a:solidFill>
                  <a:schemeClr val="accent1"/>
                </a:solidFill>
              </a:rPr>
              <a:t> - Az. Agricola)</a:t>
            </a:r>
          </a:p>
          <a:p>
            <a:r>
              <a:rPr lang="it-IT" dirty="0">
                <a:solidFill>
                  <a:schemeClr val="accent1"/>
                </a:solidFill>
              </a:rPr>
              <a:t>C.B.C. </a:t>
            </a:r>
            <a:r>
              <a:rPr lang="it-IT" dirty="0" err="1">
                <a:solidFill>
                  <a:schemeClr val="accent1"/>
                </a:solidFill>
              </a:rPr>
              <a:t>Srls</a:t>
            </a:r>
            <a:r>
              <a:rPr lang="it-IT" dirty="0">
                <a:solidFill>
                  <a:schemeClr val="accent1"/>
                </a:solidFill>
              </a:rPr>
              <a:t> (Benevento - Attività Edile)</a:t>
            </a:r>
          </a:p>
        </p:txBody>
      </p:sp>
      <p:sp>
        <p:nvSpPr>
          <p:cNvPr id="6" name="Titolo 1">
            <a:extLst>
              <a:ext uri="{FF2B5EF4-FFF2-40B4-BE49-F238E27FC236}">
                <a16:creationId xmlns:a16="http://schemas.microsoft.com/office/drawing/2014/main" id="{70609F1F-E044-47B7-AEB6-9AC97B4D526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chemeClr val="accent1">
                    <a:lumMod val="50000"/>
                  </a:schemeClr>
                </a:solidFill>
                <a:latin typeface="Segoe UI Semibold" panose="020B0702040204020203" pitchFamily="34" charset="0"/>
                <a:cs typeface="Segoe UI Semibold" panose="020B0702040204020203" pitchFamily="34" charset="0"/>
              </a:rPr>
              <a:t>Aziende aderenti al Progetto «Seconda Chance»</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2AC6D7F-F068-4E11-BB06-F601D89BB9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magine 6">
            <a:extLst>
              <a:ext uri="{FF2B5EF4-FFF2-40B4-BE49-F238E27FC236}">
                <a16:creationId xmlns:a16="http://schemas.microsoft.com/office/drawing/2014/main" id="{3E90806E-CC49-4EEF-9AB6-664A856293A3}"/>
              </a:ext>
            </a:extLst>
          </p:cNvPr>
          <p:cNvPicPr>
            <a:picLocks noChangeAspect="1"/>
          </p:cNvPicPr>
          <p:nvPr/>
        </p:nvPicPr>
        <p:blipFill>
          <a:blip r:embed="rId2"/>
          <a:stretch>
            <a:fillRect/>
          </a:stretch>
        </p:blipFill>
        <p:spPr>
          <a:xfrm>
            <a:off x="7884057" y="1459313"/>
            <a:ext cx="3796790" cy="2164169"/>
          </a:xfrm>
          <a:prstGeom prst="rect">
            <a:avLst/>
          </a:prstGeom>
        </p:spPr>
      </p:pic>
      <p:sp>
        <p:nvSpPr>
          <p:cNvPr id="3" name="Segnaposto contenuto 2">
            <a:extLst>
              <a:ext uri="{FF2B5EF4-FFF2-40B4-BE49-F238E27FC236}">
                <a16:creationId xmlns:a16="http://schemas.microsoft.com/office/drawing/2014/main" id="{EB7D26D5-A20A-40D0-B5E3-6E41BF141F3B}"/>
              </a:ext>
            </a:extLst>
          </p:cNvPr>
          <p:cNvSpPr>
            <a:spLocks noGrp="1"/>
          </p:cNvSpPr>
          <p:nvPr>
            <p:ph idx="1"/>
          </p:nvPr>
        </p:nvSpPr>
        <p:spPr>
          <a:xfrm>
            <a:off x="762000" y="2279018"/>
            <a:ext cx="5314543" cy="3375920"/>
          </a:xfrm>
        </p:spPr>
        <p:txBody>
          <a:bodyPr vert="horz" lIns="91440" tIns="45720" rIns="91440" bIns="45720" rtlCol="0" anchor="t">
            <a:normAutofit fontScale="92500" lnSpcReduction="10000"/>
          </a:bodyPr>
          <a:lstStyle/>
          <a:p>
            <a:r>
              <a:rPr lang="en-US" i="1" dirty="0">
                <a:latin typeface="Segoe UI Semibold" panose="020B0702040204020203" pitchFamily="34" charset="0"/>
                <a:cs typeface="Segoe UI Semibold" panose="020B0702040204020203" pitchFamily="34" charset="0"/>
                <a:hlinkClick r:id="rId3"/>
              </a:rPr>
              <a:t>https://youtu.be/j_KW3sCaquo</a:t>
            </a:r>
            <a:r>
              <a:rPr lang="en-US" i="1" dirty="0">
                <a:latin typeface="Segoe UI Semibold" panose="020B0702040204020203" pitchFamily="34" charset="0"/>
                <a:cs typeface="Segoe UI Semibold" panose="020B0702040204020203" pitchFamily="34" charset="0"/>
              </a:rPr>
              <a:t> un </a:t>
            </a:r>
            <a:r>
              <a:rPr lang="en-US" i="1" dirty="0" err="1">
                <a:latin typeface="Segoe UI Semibold" panose="020B0702040204020203" pitchFamily="34" charset="0"/>
                <a:cs typeface="Segoe UI Semibold" panose="020B0702040204020203" pitchFamily="34" charset="0"/>
              </a:rPr>
              <a:t>esempio</a:t>
            </a:r>
            <a:endParaRPr lang="en-US" i="1" dirty="0">
              <a:latin typeface="Segoe UI Semibold" panose="020B0702040204020203" pitchFamily="34" charset="0"/>
              <a:cs typeface="Segoe UI Semibold" panose="020B0702040204020203" pitchFamily="34" charset="0"/>
            </a:endParaRPr>
          </a:p>
          <a:p>
            <a:endParaRPr lang="en-US" i="1" dirty="0">
              <a:latin typeface="Segoe UI Semibold" panose="020B0702040204020203" pitchFamily="34" charset="0"/>
              <a:cs typeface="Segoe UI Semibold" panose="020B0702040204020203" pitchFamily="34" charset="0"/>
            </a:endParaRPr>
          </a:p>
          <a:p>
            <a:r>
              <a:rPr lang="en-US" i="1" dirty="0" err="1">
                <a:latin typeface="Segoe UI Semibold" panose="020B0702040204020203" pitchFamily="34" charset="0"/>
                <a:cs typeface="Segoe UI Semibold" panose="020B0702040204020203" pitchFamily="34" charset="0"/>
              </a:rPr>
              <a:t>Sono</a:t>
            </a:r>
            <a:r>
              <a:rPr lang="en-US" i="1" dirty="0">
                <a:latin typeface="Segoe UI Semibold" panose="020B0702040204020203" pitchFamily="34" charset="0"/>
                <a:cs typeface="Segoe UI Semibold" panose="020B0702040204020203" pitchFamily="34" charset="0"/>
              </a:rPr>
              <a:t> state </a:t>
            </a:r>
            <a:r>
              <a:rPr lang="en-US" i="1" dirty="0" err="1">
                <a:latin typeface="Segoe UI Semibold" panose="020B0702040204020203" pitchFamily="34" charset="0"/>
                <a:cs typeface="Segoe UI Semibold" panose="020B0702040204020203" pitchFamily="34" charset="0"/>
              </a:rPr>
              <a:t>tredici</a:t>
            </a:r>
            <a:r>
              <a:rPr lang="en-US" i="1" dirty="0">
                <a:latin typeface="Segoe UI Semibold" panose="020B0702040204020203" pitchFamily="34" charset="0"/>
                <a:cs typeface="Segoe UI Semibold" panose="020B0702040204020203" pitchFamily="34" charset="0"/>
              </a:rPr>
              <a:t> le </a:t>
            </a:r>
            <a:r>
              <a:rPr lang="en-US" i="1" dirty="0" err="1">
                <a:latin typeface="Segoe UI Semibold" panose="020B0702040204020203" pitchFamily="34" charset="0"/>
                <a:cs typeface="Segoe UI Semibold" panose="020B0702040204020203" pitchFamily="34" charset="0"/>
              </a:rPr>
              <a:t>conversazioni</a:t>
            </a:r>
            <a:r>
              <a:rPr lang="en-US" i="1" dirty="0">
                <a:latin typeface="Segoe UI Semibold" panose="020B0702040204020203" pitchFamily="34" charset="0"/>
                <a:cs typeface="Segoe UI Semibold" panose="020B0702040204020203" pitchFamily="34" charset="0"/>
              </a:rPr>
              <a:t> per la </a:t>
            </a:r>
            <a:r>
              <a:rPr lang="en-US" i="1" dirty="0" err="1">
                <a:latin typeface="Segoe UI Semibold" panose="020B0702040204020203" pitchFamily="34" charset="0"/>
                <a:cs typeface="Segoe UI Semibold" panose="020B0702040204020203" pitchFamily="34" charset="0"/>
              </a:rPr>
              <a:t>durata</a:t>
            </a:r>
            <a:r>
              <a:rPr lang="en-US" i="1" dirty="0">
                <a:latin typeface="Segoe UI Semibold" panose="020B0702040204020203" pitchFamily="34" charset="0"/>
                <a:cs typeface="Segoe UI Semibold" panose="020B0702040204020203" pitchFamily="34" charset="0"/>
              </a:rPr>
              <a:t> di circa 30 </a:t>
            </a:r>
            <a:r>
              <a:rPr lang="en-US" i="1" dirty="0" err="1">
                <a:latin typeface="Segoe UI Semibold" panose="020B0702040204020203" pitchFamily="34" charset="0"/>
                <a:cs typeface="Segoe UI Semibold" panose="020B0702040204020203" pitchFamily="34" charset="0"/>
              </a:rPr>
              <a:t>minuti</a:t>
            </a:r>
            <a:r>
              <a:rPr lang="en-US" i="1" dirty="0">
                <a:latin typeface="Segoe UI Semibold" panose="020B0702040204020203" pitchFamily="34" charset="0"/>
                <a:cs typeface="Segoe UI Semibold" panose="020B0702040204020203" pitchFamily="34" charset="0"/>
              </a:rPr>
              <a:t>.</a:t>
            </a:r>
          </a:p>
          <a:p>
            <a:r>
              <a:rPr lang="en-US" i="1" dirty="0" err="1">
                <a:latin typeface="Segoe UI Semibold" panose="020B0702040204020203" pitchFamily="34" charset="0"/>
                <a:cs typeface="Segoe UI Semibold" panose="020B0702040204020203" pitchFamily="34" charset="0"/>
              </a:rPr>
              <a:t>Invitiamo</a:t>
            </a:r>
            <a:r>
              <a:rPr lang="en-US" i="1" dirty="0">
                <a:latin typeface="Segoe UI Semibold" panose="020B0702040204020203" pitchFamily="34" charset="0"/>
                <a:cs typeface="Segoe UI Semibold" panose="020B0702040204020203" pitchFamily="34" charset="0"/>
              </a:rPr>
              <a:t> </a:t>
            </a:r>
            <a:r>
              <a:rPr lang="en-US" i="1" dirty="0" err="1">
                <a:latin typeface="Segoe UI Semibold" panose="020B0702040204020203" pitchFamily="34" charset="0"/>
                <a:cs typeface="Segoe UI Semibold" panose="020B0702040204020203" pitchFamily="34" charset="0"/>
              </a:rPr>
              <a:t>i</a:t>
            </a:r>
            <a:r>
              <a:rPr lang="en-US" i="1" dirty="0">
                <a:latin typeface="Segoe UI Semibold" panose="020B0702040204020203" pitchFamily="34" charset="0"/>
                <a:cs typeface="Segoe UI Semibold" panose="020B0702040204020203" pitchFamily="34" charset="0"/>
              </a:rPr>
              <a:t> </a:t>
            </a:r>
            <a:r>
              <a:rPr lang="en-US" i="1" dirty="0" err="1">
                <a:latin typeface="Segoe UI Semibold" panose="020B0702040204020203" pitchFamily="34" charset="0"/>
                <a:cs typeface="Segoe UI Semibold" panose="020B0702040204020203" pitchFamily="34" charset="0"/>
              </a:rPr>
              <a:t>soci</a:t>
            </a:r>
            <a:r>
              <a:rPr lang="en-US" i="1" dirty="0">
                <a:latin typeface="Segoe UI Semibold" panose="020B0702040204020203" pitchFamily="34" charset="0"/>
                <a:cs typeface="Segoe UI Semibold" panose="020B0702040204020203" pitchFamily="34" charset="0"/>
              </a:rPr>
              <a:t> a </a:t>
            </a:r>
            <a:r>
              <a:rPr lang="en-US" i="1" dirty="0" err="1">
                <a:latin typeface="Segoe UI Semibold" panose="020B0702040204020203" pitchFamily="34" charset="0"/>
                <a:cs typeface="Segoe UI Semibold" panose="020B0702040204020203" pitchFamily="34" charset="0"/>
              </a:rPr>
              <a:t>cliccare</a:t>
            </a:r>
            <a:r>
              <a:rPr lang="en-US" i="1" dirty="0">
                <a:latin typeface="Segoe UI Semibold" panose="020B0702040204020203" pitchFamily="34" charset="0"/>
                <a:cs typeface="Segoe UI Semibold" panose="020B0702040204020203" pitchFamily="34" charset="0"/>
              </a:rPr>
              <a:t> </a:t>
            </a:r>
            <a:r>
              <a:rPr lang="en-US" i="1" dirty="0" err="1">
                <a:latin typeface="Segoe UI Semibold" panose="020B0702040204020203" pitchFamily="34" charset="0"/>
                <a:cs typeface="Segoe UI Semibold" panose="020B0702040204020203" pitchFamily="34" charset="0"/>
              </a:rPr>
              <a:t>sul</a:t>
            </a:r>
            <a:r>
              <a:rPr lang="en-US" i="1" dirty="0">
                <a:latin typeface="Segoe UI Semibold" panose="020B0702040204020203" pitchFamily="34" charset="0"/>
                <a:cs typeface="Segoe UI Semibold" panose="020B0702040204020203" pitchFamily="34" charset="0"/>
              </a:rPr>
              <a:t> provider https://youtu.be/j_KW3sCaquo</a:t>
            </a:r>
          </a:p>
          <a:p>
            <a:endParaRPr lang="en-US" sz="1800" dirty="0"/>
          </a:p>
        </p:txBody>
      </p:sp>
      <p:sp>
        <p:nvSpPr>
          <p:cNvPr id="6" name="Titolo 1">
            <a:extLst>
              <a:ext uri="{FF2B5EF4-FFF2-40B4-BE49-F238E27FC236}">
                <a16:creationId xmlns:a16="http://schemas.microsoft.com/office/drawing/2014/main" id="{89439B4C-DF63-4186-9609-363202C3F033}"/>
              </a:ext>
            </a:extLst>
          </p:cNvPr>
          <p:cNvSpPr txBox="1">
            <a:spLocks/>
          </p:cNvSpPr>
          <p:nvPr/>
        </p:nvSpPr>
        <p:spPr>
          <a:xfrm>
            <a:off x="762001" y="803325"/>
            <a:ext cx="53145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kern="1200">
                <a:solidFill>
                  <a:schemeClr val="tx1"/>
                </a:solidFill>
                <a:latin typeface="+mj-lt"/>
                <a:ea typeface="+mj-ea"/>
                <a:cs typeface="+mj-cs"/>
              </a:rPr>
              <a:t>«L’angolo Rotary» sul mondo rotariano</a:t>
            </a:r>
          </a:p>
        </p:txBody>
      </p:sp>
    </p:spTree>
    <p:extLst>
      <p:ext uri="{BB962C8B-B14F-4D97-AF65-F5344CB8AC3E}">
        <p14:creationId xmlns:p14="http://schemas.microsoft.com/office/powerpoint/2010/main" val="1671619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2AC6D7F-F068-4E11-BB06-F601D89BB9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magine 6">
            <a:extLst>
              <a:ext uri="{FF2B5EF4-FFF2-40B4-BE49-F238E27FC236}">
                <a16:creationId xmlns:a16="http://schemas.microsoft.com/office/drawing/2014/main" id="{677529D5-0303-410A-87E1-E79E54375524}"/>
              </a:ext>
            </a:extLst>
          </p:cNvPr>
          <p:cNvPicPr>
            <a:picLocks noChangeAspect="1"/>
          </p:cNvPicPr>
          <p:nvPr/>
        </p:nvPicPr>
        <p:blipFill>
          <a:blip r:embed="rId2"/>
          <a:stretch>
            <a:fillRect/>
          </a:stretch>
        </p:blipFill>
        <p:spPr>
          <a:xfrm>
            <a:off x="7884057" y="1459313"/>
            <a:ext cx="3796790" cy="2164169"/>
          </a:xfrm>
          <a:prstGeom prst="rect">
            <a:avLst/>
          </a:prstGeom>
        </p:spPr>
      </p:pic>
      <p:sp>
        <p:nvSpPr>
          <p:cNvPr id="5" name="Segnaposto contenuto 4">
            <a:extLst>
              <a:ext uri="{FF2B5EF4-FFF2-40B4-BE49-F238E27FC236}">
                <a16:creationId xmlns:a16="http://schemas.microsoft.com/office/drawing/2014/main" id="{95D82283-A256-46B4-99EF-7E5BC73CD916}"/>
              </a:ext>
            </a:extLst>
          </p:cNvPr>
          <p:cNvSpPr>
            <a:spLocks noGrp="1"/>
          </p:cNvSpPr>
          <p:nvPr>
            <p:ph idx="1"/>
          </p:nvPr>
        </p:nvSpPr>
        <p:spPr>
          <a:xfrm>
            <a:off x="762000" y="2279018"/>
            <a:ext cx="5314543" cy="3375920"/>
          </a:xfrm>
        </p:spPr>
        <p:txBody>
          <a:bodyPr anchor="t">
            <a:normAutofit/>
          </a:bodyPr>
          <a:lstStyle/>
          <a:p>
            <a:pPr algn="just"/>
            <a:r>
              <a:rPr lang="it-IT" sz="1800" dirty="0">
                <a:latin typeface="Segoe UI Semibold" panose="020B0702040204020203" pitchFamily="34" charset="0"/>
                <a:cs typeface="Segoe UI Semibold" panose="020B0702040204020203" pitchFamily="34" charset="0"/>
              </a:rPr>
              <a:t>196 articoli;</a:t>
            </a:r>
          </a:p>
          <a:p>
            <a:pPr algn="just"/>
            <a:r>
              <a:rPr lang="it-IT" sz="1800" dirty="0">
                <a:latin typeface="Segoe UI Semibold" panose="020B0702040204020203" pitchFamily="34" charset="0"/>
                <a:cs typeface="Segoe UI Semibold" panose="020B0702040204020203" pitchFamily="34" charset="0"/>
              </a:rPr>
              <a:t>49 pagine di contenuti;</a:t>
            </a:r>
          </a:p>
          <a:p>
            <a:pPr algn="just"/>
            <a:r>
              <a:rPr lang="it-IT" sz="1800" dirty="0">
                <a:latin typeface="Segoe UI Semibold" panose="020B0702040204020203" pitchFamily="34" charset="0"/>
                <a:cs typeface="Segoe UI Semibold" panose="020B0702040204020203" pitchFamily="34" charset="0"/>
              </a:rPr>
              <a:t>6598 foto;</a:t>
            </a:r>
          </a:p>
          <a:p>
            <a:pPr algn="just"/>
            <a:r>
              <a:rPr lang="it-IT" sz="1800" dirty="0">
                <a:latin typeface="Segoe UI Semibold" panose="020B0702040204020203" pitchFamily="34" charset="0"/>
                <a:cs typeface="Segoe UI Semibold" panose="020B0702040204020203" pitchFamily="34" charset="0"/>
              </a:rPr>
              <a:t>167 album </a:t>
            </a:r>
          </a:p>
          <a:p>
            <a:pPr algn="just"/>
            <a:r>
              <a:rPr lang="it-IT" sz="1800" dirty="0">
                <a:latin typeface="Segoe UI Semibold" panose="020B0702040204020203" pitchFamily="34" charset="0"/>
                <a:cs typeface="Segoe UI Semibold" panose="020B0702040204020203" pitchFamily="34" charset="0"/>
              </a:rPr>
              <a:t>179 </a:t>
            </a:r>
            <a:r>
              <a:rPr lang="it-IT" sz="1800" dirty="0" err="1">
                <a:latin typeface="Segoe UI Semibold" panose="020B0702040204020203" pitchFamily="34" charset="0"/>
                <a:cs typeface="Segoe UI Semibold" panose="020B0702040204020203" pitchFamily="34" charset="0"/>
              </a:rPr>
              <a:t>galleries</a:t>
            </a:r>
            <a:endParaRPr lang="it-IT" sz="1800" dirty="0">
              <a:latin typeface="Segoe UI Semibold" panose="020B0702040204020203" pitchFamily="34" charset="0"/>
              <a:cs typeface="Segoe UI Semibold" panose="020B0702040204020203" pitchFamily="34" charset="0"/>
            </a:endParaRPr>
          </a:p>
          <a:p>
            <a:pPr algn="just"/>
            <a:endParaRPr lang="it-IT" sz="1800" dirty="0">
              <a:latin typeface="Segoe UI Semibold" panose="020B0702040204020203" pitchFamily="34" charset="0"/>
              <a:cs typeface="Segoe UI Semibold" panose="020B0702040204020203" pitchFamily="34" charset="0"/>
            </a:endParaRPr>
          </a:p>
          <a:p>
            <a:r>
              <a:rPr lang="it-IT" sz="1800" dirty="0">
                <a:latin typeface="Segoe UI Semibold" panose="020B0702040204020203" pitchFamily="34" charset="0"/>
                <a:cs typeface="Segoe UI Semibold" panose="020B0702040204020203" pitchFamily="34" charset="0"/>
              </a:rPr>
              <a:t>Si sta scrivendo un protocollo di Comunicazione </a:t>
            </a:r>
          </a:p>
        </p:txBody>
      </p:sp>
      <p:sp>
        <p:nvSpPr>
          <p:cNvPr id="6" name="Titolo 1">
            <a:extLst>
              <a:ext uri="{FF2B5EF4-FFF2-40B4-BE49-F238E27FC236}">
                <a16:creationId xmlns:a16="http://schemas.microsoft.com/office/drawing/2014/main" id="{28F7AA3D-AF22-47BF-A22C-C454275F0706}"/>
              </a:ext>
            </a:extLst>
          </p:cNvPr>
          <p:cNvSpPr>
            <a:spLocks noGrp="1"/>
          </p:cNvSpPr>
          <p:nvPr>
            <p:ph type="title"/>
          </p:nvPr>
        </p:nvSpPr>
        <p:spPr>
          <a:xfrm>
            <a:off x="762001" y="803325"/>
            <a:ext cx="5314536" cy="1325563"/>
          </a:xfrm>
        </p:spPr>
        <p:txBody>
          <a:bodyPr>
            <a:normAutofit/>
          </a:bodyPr>
          <a:lstStyle/>
          <a:p>
            <a:r>
              <a:rPr lang="it-IT" b="1" dirty="0">
                <a:latin typeface="Segoe UI Semibold" panose="020B0702040204020203" pitchFamily="34" charset="0"/>
                <a:cs typeface="Segoe UI Semibold" panose="020B0702040204020203" pitchFamily="34" charset="0"/>
              </a:rPr>
              <a:t>Il web site del Club compie 10 anni</a:t>
            </a:r>
          </a:p>
        </p:txBody>
      </p:sp>
    </p:spTree>
    <p:extLst>
      <p:ext uri="{BB962C8B-B14F-4D97-AF65-F5344CB8AC3E}">
        <p14:creationId xmlns:p14="http://schemas.microsoft.com/office/powerpoint/2010/main" val="17779572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01D0AF59-99C3-4251-AB9A-C966C6AD44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1855405F-37A2-4869-9154-F8BE3BECE6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a:extLst>
              <a:ext uri="{FF2B5EF4-FFF2-40B4-BE49-F238E27FC236}">
                <a16:creationId xmlns:a16="http://schemas.microsoft.com/office/drawing/2014/main" id="{A9D0884A-8F7E-4D56-B537-09729C7C7E89}"/>
              </a:ext>
            </a:extLst>
          </p:cNvPr>
          <p:cNvPicPr>
            <a:picLocks noChangeAspect="1"/>
          </p:cNvPicPr>
          <p:nvPr/>
        </p:nvPicPr>
        <p:blipFill>
          <a:blip r:embed="rId2"/>
          <a:stretch>
            <a:fillRect/>
          </a:stretch>
        </p:blipFill>
        <p:spPr>
          <a:xfrm>
            <a:off x="2903412" y="643467"/>
            <a:ext cx="6385176" cy="5571066"/>
          </a:xfrm>
          <a:prstGeom prst="rect">
            <a:avLst/>
          </a:prstGeom>
        </p:spPr>
      </p:pic>
    </p:spTree>
    <p:extLst>
      <p:ext uri="{BB962C8B-B14F-4D97-AF65-F5344CB8AC3E}">
        <p14:creationId xmlns:p14="http://schemas.microsoft.com/office/powerpoint/2010/main" val="448602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3BB5FB5E-D449-4458-9C83-30A80F23AAA1}"/>
              </a:ext>
            </a:extLst>
          </p:cNvPr>
          <p:cNvSpPr>
            <a:spLocks noGrp="1"/>
          </p:cNvSpPr>
          <p:nvPr>
            <p:ph idx="1"/>
          </p:nvPr>
        </p:nvSpPr>
        <p:spPr>
          <a:xfrm>
            <a:off x="4976031" y="963877"/>
            <a:ext cx="6377769" cy="4930246"/>
          </a:xfrm>
        </p:spPr>
        <p:txBody>
          <a:bodyPr anchor="ctr">
            <a:normAutofit/>
          </a:bodyPr>
          <a:lstStyle/>
          <a:p>
            <a:endParaRPr lang="it-IT" sz="2400"/>
          </a:p>
          <a:p>
            <a:r>
              <a:rPr lang="it-IT" sz="2400" i="1">
                <a:latin typeface="Segoe UI Semibold" panose="020B0702040204020203" pitchFamily="34" charset="0"/>
                <a:cs typeface="Segoe UI Semibold" panose="020B0702040204020203" pitchFamily="34" charset="0"/>
              </a:rPr>
              <a:t>Un serio progetto di alfabetizzazione su una materia ed un tema da individuare per aiutare i giovani </a:t>
            </a:r>
          </a:p>
          <a:p>
            <a:r>
              <a:rPr lang="it-IT" sz="2400" i="1">
                <a:latin typeface="Segoe UI Semibold" panose="020B0702040204020203" pitchFamily="34" charset="0"/>
                <a:cs typeface="Segoe UI Semibold" panose="020B0702040204020203" pitchFamily="34" charset="0"/>
              </a:rPr>
              <a:t>Il cosiddetto Progetto Magna Grecia che dovrebbe poter decollare per valorizzare il nostro  Brand, la storia del Club e le sue radici.</a:t>
            </a:r>
          </a:p>
        </p:txBody>
      </p:sp>
      <p:sp>
        <p:nvSpPr>
          <p:cNvPr id="6" name="Titolo 1">
            <a:extLst>
              <a:ext uri="{FF2B5EF4-FFF2-40B4-BE49-F238E27FC236}">
                <a16:creationId xmlns:a16="http://schemas.microsoft.com/office/drawing/2014/main" id="{9B79F88B-BB14-4C82-961B-F4EC74DB4C2F}"/>
              </a:ext>
            </a:extLst>
          </p:cNvPr>
          <p:cNvSpPr>
            <a:spLocks noGrp="1"/>
          </p:cNvSpPr>
          <p:nvPr>
            <p:ph type="title"/>
          </p:nvPr>
        </p:nvSpPr>
        <p:spPr>
          <a:xfrm>
            <a:off x="838200" y="963877"/>
            <a:ext cx="3494362" cy="4930246"/>
          </a:xfrm>
        </p:spPr>
        <p:txBody>
          <a:bodyPr>
            <a:normAutofit/>
          </a:bodyPr>
          <a:lstStyle/>
          <a:p>
            <a:pPr algn="r"/>
            <a:r>
              <a:rPr lang="it-IT" b="1">
                <a:solidFill>
                  <a:schemeClr val="accent1"/>
                </a:solidFill>
                <a:latin typeface="Segoe UI Semibold" panose="020B0702040204020203" pitchFamily="34" charset="0"/>
                <a:cs typeface="Segoe UI Semibold" panose="020B0702040204020203" pitchFamily="34" charset="0"/>
              </a:rPr>
              <a:t>I progetti rimasti nella penna</a:t>
            </a:r>
          </a:p>
        </p:txBody>
      </p:sp>
    </p:spTree>
    <p:extLst>
      <p:ext uri="{BB962C8B-B14F-4D97-AF65-F5344CB8AC3E}">
        <p14:creationId xmlns:p14="http://schemas.microsoft.com/office/powerpoint/2010/main" val="21827723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581</TotalTime>
  <Words>1935</Words>
  <Application>Microsoft Office PowerPoint</Application>
  <PresentationFormat>Widescreen</PresentationFormat>
  <Paragraphs>217</Paragraphs>
  <Slides>97</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97</vt:i4>
      </vt:variant>
    </vt:vector>
  </HeadingPairs>
  <TitlesOfParts>
    <vt:vector size="104" baseType="lpstr">
      <vt:lpstr>Arial</vt:lpstr>
      <vt:lpstr>Bookman Old Style</vt:lpstr>
      <vt:lpstr>Calibri</vt:lpstr>
      <vt:lpstr>Calibri Light</vt:lpstr>
      <vt:lpstr>Impact</vt:lpstr>
      <vt:lpstr>Segoe UI Semibold</vt:lpstr>
      <vt:lpstr>Tema di Office</vt:lpstr>
      <vt:lpstr>«Un anno di Rotary»</vt:lpstr>
      <vt:lpstr>Il Consiglio Direttivo 2017-2018</vt:lpstr>
      <vt:lpstr>I Valori comuni del mondo Rotary</vt:lpstr>
      <vt:lpstr>I nostri valori</vt:lpstr>
      <vt:lpstr>“Un Rotariano, Un albero” – La mission internazionale</vt:lpstr>
      <vt:lpstr>La missione del Rotary International dell’anno</vt:lpstr>
      <vt:lpstr>Presentazione standard di PowerPoint</vt:lpstr>
      <vt:lpstr>I progetti di Club a.r.2017-2018</vt:lpstr>
      <vt:lpstr>Presentazione standard di PowerPoint</vt:lpstr>
      <vt:lpstr>«Le conviviali»</vt:lpstr>
      <vt:lpstr>Interclub con il RC Napoli Posillipo – Settembre 2017</vt:lpstr>
      <vt:lpstr>Presentazione standard di PowerPoint</vt:lpstr>
      <vt:lpstr>Conviviale al Museo Archeologico Nazionale  Settembre 2017</vt:lpstr>
      <vt:lpstr>Il Direttore Paolo Giulierini diventa Socio Onorario del Club</vt:lpstr>
      <vt:lpstr>Presentazione standard di PowerPoint</vt:lpstr>
      <vt:lpstr>Presentazione standard di PowerPoint</vt:lpstr>
      <vt:lpstr>Serata con il Maestro Filippo Zigante - Direttore artistico ANCEM (Orchestra da camera) di Napoli Ottobre 2017</vt:lpstr>
      <vt:lpstr>Presentazione standard di PowerPoint</vt:lpstr>
      <vt:lpstr>Presentazione standard di PowerPoint</vt:lpstr>
      <vt:lpstr>Conviviale interclub con l’Ambasciatore d’Italia in Inghilterra Terracciano novembre 2017</vt:lpstr>
      <vt:lpstr>Presentazione standard di PowerPoint</vt:lpstr>
      <vt:lpstr>Conviviale sui progetti di Club novembre 2017</vt:lpstr>
      <vt:lpstr>Presentazione standard di PowerPoint</vt:lpstr>
      <vt:lpstr>Presentazione standard di PowerPoint</vt:lpstr>
      <vt:lpstr>Festa degli auguri e visita del DG Luciano Lucania dicembre 2017</vt:lpstr>
      <vt:lpstr>Presentazione standard di PowerPoint</vt:lpstr>
      <vt:lpstr>Presentazione standard di PowerPoint</vt:lpstr>
      <vt:lpstr>Presentazione standard di PowerPoint</vt:lpstr>
      <vt:lpstr>Conviviale valorizzazione “Borgo dei Vergini” gennaio 2018</vt:lpstr>
      <vt:lpstr>Presentazione standard di PowerPoint</vt:lpstr>
      <vt:lpstr>Presentazione standard di PowerPoint</vt:lpstr>
      <vt:lpstr>Conviviale con Il Prof.Daniele Marrama febbraio 2018</vt:lpstr>
      <vt:lpstr>Presentazione standard di PowerPoint</vt:lpstr>
      <vt:lpstr>Presentazione standard di PowerPoint</vt:lpstr>
      <vt:lpstr>Conviviale sul Mezzogiorno con il Prof.Francesco Dandolo marzo 2018</vt:lpstr>
      <vt:lpstr>Presentazione standard di PowerPoint</vt:lpstr>
      <vt:lpstr>Conviviale con l’AD di Gesac Armando Brunini maggio 2018</vt:lpstr>
      <vt:lpstr>Presentazione standard di PowerPoint</vt:lpstr>
      <vt:lpstr>Presentazione standard di PowerPoint</vt:lpstr>
      <vt:lpstr>«Progetto Seconda Chance»</vt:lpstr>
      <vt:lpstr>«Progetto Seconda Chance»</vt:lpstr>
      <vt:lpstr>La presentazione presso la Fondazione Banco di Napoli</vt:lpstr>
      <vt:lpstr>Presentazione standard di PowerPoint</vt:lpstr>
      <vt:lpstr>Presentazione standard di PowerPoint</vt:lpstr>
      <vt:lpstr>Presentazione standard di PowerPoint</vt:lpstr>
      <vt:lpstr>La partnership con Meridonare</vt:lpstr>
      <vt:lpstr>AL XL Congresso di Sorrento</vt:lpstr>
      <vt:lpstr>Dal Distretto 2100 la Paul Harris per il progetto</vt:lpstr>
      <vt:lpstr>«Progetto Health Point – Scuole della Salute Emotiva e Comportamentale»</vt:lpstr>
      <vt:lpstr>«Progetto Health Point: scuole della salute emotiva e comportamentale»</vt:lpstr>
      <vt:lpstr>Presentazione standard di PowerPoint</vt:lpstr>
      <vt:lpstr>Presentazione standard di PowerPoint</vt:lpstr>
      <vt:lpstr>Presentazione standard di PowerPoint</vt:lpstr>
      <vt:lpstr>Presentazione standard di PowerPoint</vt:lpstr>
      <vt:lpstr>«Premio Siciliano»</vt:lpstr>
      <vt:lpstr>Presentazione standard di PowerPoint</vt:lpstr>
      <vt:lpstr>Presentazione standard di PowerPoint</vt:lpstr>
      <vt:lpstr>«Premio Castel dell’Ovo»</vt:lpstr>
      <vt:lpstr>«I° Premio Castel dell’Ovo»</vt:lpstr>
      <vt:lpstr>«I° Premio Castel dell’Ovo»</vt:lpstr>
      <vt:lpstr>Presentazione standard di PowerPoint</vt:lpstr>
      <vt:lpstr>Presentazione standard di PowerPoint</vt:lpstr>
      <vt:lpstr>Presentazione standard di PowerPoint</vt:lpstr>
      <vt:lpstr>«Gemellaggio con il RC Nocera Inferiore - Sarno»</vt:lpstr>
      <vt:lpstr>Presentazione standard di PowerPoint</vt:lpstr>
      <vt:lpstr>Presentazione standard di PowerPoint</vt:lpstr>
      <vt:lpstr>«Il Frutteto della Legalità»</vt:lpstr>
      <vt:lpstr>Presentazione standard di PowerPoint</vt:lpstr>
      <vt:lpstr>«Concerto Rotary Day»</vt:lpstr>
      <vt:lpstr>Presentazione standard di PowerPoint</vt:lpstr>
      <vt:lpstr>«Progetto regalami un sorriso»</vt:lpstr>
      <vt:lpstr>Presentazione standard di PowerPoint</vt:lpstr>
      <vt:lpstr>«Progetto Internazionale “Un Rotariano un Albero” a Villa Campolieto ad Ercolano»</vt:lpstr>
      <vt:lpstr>«Progetto di recupero del Giardino degli Scalzi»</vt:lpstr>
      <vt:lpstr>«Recupero Giardino degli Scalzi»</vt:lpstr>
      <vt:lpstr>Presentazione standard di PowerPoint</vt:lpstr>
      <vt:lpstr>«Recupero Filare Borbonico degli Astroni»</vt:lpstr>
      <vt:lpstr>Presentazione standard di PowerPoint</vt:lpstr>
      <vt:lpstr>«Con AVEP – Una lasagna per la vita»</vt:lpstr>
      <vt:lpstr>Presentazione standard di PowerPoint</vt:lpstr>
      <vt:lpstr>«Festa dell’Estate a Città della Scienza»</vt:lpstr>
      <vt:lpstr>Presentazione standard di PowerPoint</vt:lpstr>
      <vt:lpstr>«Progetto Restituire la dignità»</vt:lpstr>
      <vt:lpstr>«Progetto restituire la dignità»</vt:lpstr>
      <vt:lpstr>Associazioni ed Enti coinvolti in quest’anno sociale</vt:lpstr>
      <vt:lpstr>I nuovi soci</vt:lpstr>
      <vt:lpstr>Le brochure informative del Club: un modo nuovo di comunicare</vt:lpstr>
      <vt:lpstr>Obiettivi dell’anno</vt:lpstr>
      <vt:lpstr>Obiettivi dell’anno</vt:lpstr>
      <vt:lpstr>Presentazione standard di PowerPoint</vt:lpstr>
      <vt:lpstr>Presentazione standard di PowerPoint</vt:lpstr>
      <vt:lpstr>Presentazione standard di PowerPoint</vt:lpstr>
      <vt:lpstr>Presentazione standard di PowerPoint</vt:lpstr>
      <vt:lpstr>Presentazione standard di PowerPoint</vt:lpstr>
      <vt:lpstr>Il web site del Club compie 10 anni</vt:lpstr>
      <vt:lpstr>Presentazione standard di PowerPoint</vt:lpstr>
      <vt:lpstr>I progetti rimasti nella penna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Famiglia Todisco</dc:creator>
  <cp:lastModifiedBy>Famiglia Todisco</cp:lastModifiedBy>
  <cp:revision>63</cp:revision>
  <dcterms:created xsi:type="dcterms:W3CDTF">2018-06-17T13:41:55Z</dcterms:created>
  <dcterms:modified xsi:type="dcterms:W3CDTF">2018-06-24T14:37:30Z</dcterms:modified>
</cp:coreProperties>
</file>